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8" r:id="rId2"/>
    <p:sldId id="898" r:id="rId3"/>
    <p:sldId id="906" r:id="rId4"/>
    <p:sldId id="900" r:id="rId5"/>
    <p:sldId id="903" r:id="rId6"/>
    <p:sldId id="904" r:id="rId7"/>
    <p:sldId id="270" r:id="rId8"/>
    <p:sldId id="893" r:id="rId9"/>
    <p:sldId id="881" r:id="rId10"/>
    <p:sldId id="882" r:id="rId11"/>
    <p:sldId id="883" r:id="rId12"/>
    <p:sldId id="905" r:id="rId13"/>
    <p:sldId id="886" r:id="rId14"/>
    <p:sldId id="894" r:id="rId15"/>
    <p:sldId id="934" r:id="rId16"/>
    <p:sldId id="895" r:id="rId17"/>
    <p:sldId id="909" r:id="rId18"/>
    <p:sldId id="912" r:id="rId19"/>
    <p:sldId id="966" r:id="rId20"/>
    <p:sldId id="911" r:id="rId21"/>
    <p:sldId id="913" r:id="rId22"/>
    <p:sldId id="930" r:id="rId23"/>
    <p:sldId id="931" r:id="rId24"/>
    <p:sldId id="932" r:id="rId25"/>
    <p:sldId id="933" r:id="rId26"/>
    <p:sldId id="914" r:id="rId27"/>
    <p:sldId id="923" r:id="rId28"/>
    <p:sldId id="935" r:id="rId29"/>
    <p:sldId id="940" r:id="rId30"/>
    <p:sldId id="941" r:id="rId31"/>
    <p:sldId id="942" r:id="rId32"/>
    <p:sldId id="971" r:id="rId33"/>
    <p:sldId id="970" r:id="rId34"/>
    <p:sldId id="969" r:id="rId35"/>
    <p:sldId id="954" r:id="rId36"/>
    <p:sldId id="968" r:id="rId37"/>
    <p:sldId id="956" r:id="rId38"/>
    <p:sldId id="957" r:id="rId39"/>
    <p:sldId id="955" r:id="rId40"/>
    <p:sldId id="943" r:id="rId41"/>
    <p:sldId id="945" r:id="rId42"/>
    <p:sldId id="974" r:id="rId43"/>
    <p:sldId id="965" r:id="rId44"/>
    <p:sldId id="973" r:id="rId45"/>
    <p:sldId id="972" r:id="rId46"/>
    <p:sldId id="978" r:id="rId47"/>
    <p:sldId id="958" r:id="rId48"/>
    <p:sldId id="975" r:id="rId49"/>
    <p:sldId id="977" r:id="rId50"/>
    <p:sldId id="976" r:id="rId51"/>
    <p:sldId id="948" r:id="rId52"/>
    <p:sldId id="949" r:id="rId53"/>
    <p:sldId id="963" r:id="rId54"/>
    <p:sldId id="979" r:id="rId55"/>
    <p:sldId id="980" r:id="rId56"/>
    <p:sldId id="981" r:id="rId57"/>
    <p:sldId id="982" r:id="rId58"/>
    <p:sldId id="919" r:id="rId59"/>
    <p:sldId id="920" r:id="rId60"/>
    <p:sldId id="879" r:id="rId61"/>
    <p:sldId id="984" r:id="rId62"/>
    <p:sldId id="985" r:id="rId63"/>
    <p:sldId id="986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406" autoAdjust="0"/>
    <p:restoredTop sz="94795" autoAdjust="0"/>
  </p:normalViewPr>
  <p:slideViewPr>
    <p:cSldViewPr>
      <p:cViewPr varScale="1">
        <p:scale>
          <a:sx n="40" d="100"/>
          <a:sy n="40" d="100"/>
        </p:scale>
        <p:origin x="24" y="98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FB4A4-239A-4203-8F62-90A907C0EC0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47684-8DC0-4D56-809C-448411EA5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8" name="Shape 4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7799" marR="57799" defTabSz="1295400">
              <a:spcBef>
                <a:spcPts val="500"/>
              </a:spcBef>
              <a:buClr>
                <a:srgbClr val="000000"/>
              </a:buClr>
              <a:buFont typeface="Arial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only resource comp, just say others eg</a:t>
            </a:r>
          </a:p>
          <a:p>
            <a:pPr marL="57799" marR="57799" defTabSz="1295400">
              <a:spcBef>
                <a:spcPts val="500"/>
              </a:spcBef>
              <a:buClr>
                <a:srgbClr val="43A95F"/>
              </a:buClr>
              <a:buFont typeface="Arial"/>
              <a:defRPr sz="1600">
                <a:solidFill>
                  <a:srgbClr val="43A95F"/>
                </a:solidFill>
                <a:uFill>
                  <a:solidFill>
                    <a:srgbClr val="43A95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Resource Competition </a:t>
            </a:r>
          </a:p>
          <a:p>
            <a:pPr marL="57799" marR="57799" defTabSz="1295400">
              <a:spcBef>
                <a:spcPts val="500"/>
              </a:spcBef>
              <a:buClr>
                <a:srgbClr val="43A95F"/>
              </a:buClr>
              <a:buFont typeface="Arial"/>
              <a:defRPr sz="1600">
                <a:solidFill>
                  <a:srgbClr val="43A95F"/>
                </a:solidFill>
                <a:uFill>
                  <a:solidFill>
                    <a:srgbClr val="43A95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Competition-Colonization</a:t>
            </a:r>
          </a:p>
          <a:p>
            <a:pPr marL="57799" marR="57799" defTabSz="1295400">
              <a:spcBef>
                <a:spcPts val="500"/>
              </a:spcBef>
              <a:buClr>
                <a:srgbClr val="000000"/>
              </a:buClr>
              <a:buFont typeface="Arial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Spatial or Temporal Partitioning</a:t>
            </a:r>
          </a:p>
          <a:p>
            <a:pPr marL="57799" marR="57799" defTabSz="1295400">
              <a:spcBef>
                <a:spcPts val="500"/>
              </a:spcBef>
              <a:buClr>
                <a:srgbClr val="000000"/>
              </a:buClr>
              <a:buFont typeface="Arial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Positive Interactions</a:t>
            </a:r>
          </a:p>
          <a:p>
            <a:pPr marL="57799" marR="57799" defTabSz="1295400">
              <a:spcBef>
                <a:spcPts val="500"/>
              </a:spcBef>
              <a:buClr>
                <a:srgbClr val="000000"/>
              </a:buClr>
              <a:buFont typeface="Arial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Trophic Interactions</a:t>
            </a:r>
          </a:p>
        </p:txBody>
      </p:sp>
    </p:spTree>
    <p:extLst>
      <p:ext uri="{BB962C8B-B14F-4D97-AF65-F5344CB8AC3E}">
        <p14:creationId xmlns:p14="http://schemas.microsoft.com/office/powerpoint/2010/main" val="358595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4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5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51805" y="178594"/>
            <a:ext cx="8831461" cy="1339453"/>
          </a:xfrm>
          <a:prstGeom prst="rect">
            <a:avLst/>
          </a:prstGeom>
          <a:solidFill>
            <a:srgbClr val="8665E9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607344"/>
            <a:ext cx="7358063" cy="4679156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buClr>
                <a:srgbClr val="8665E9"/>
              </a:buClr>
            </a:lvl1pPr>
            <a:lvl2pPr>
              <a:spcBef>
                <a:spcPts val="1687"/>
              </a:spcBef>
              <a:buClr>
                <a:srgbClr val="8665E9"/>
              </a:buClr>
            </a:lvl2pPr>
            <a:lvl3pPr>
              <a:spcBef>
                <a:spcPts val="1687"/>
              </a:spcBef>
              <a:buClr>
                <a:srgbClr val="8665E9"/>
              </a:buClr>
            </a:lvl3pPr>
            <a:lvl4pPr>
              <a:spcBef>
                <a:spcPts val="1687"/>
              </a:spcBef>
              <a:buClr>
                <a:srgbClr val="8665E9"/>
              </a:buClr>
            </a:lvl4pPr>
            <a:lvl5pPr>
              <a:spcBef>
                <a:spcPts val="1687"/>
              </a:spcBef>
              <a:buClr>
                <a:srgbClr val="8665E9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50802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5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2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0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2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5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3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3536D-86B2-49A9-A3AB-14773EAF207E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5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wmf"/><Relationship Id="rId9" Type="http://schemas.openxmlformats.org/officeDocument/2006/relationships/image" Target="../media/image3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 descr="nic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716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838200" y="2136636"/>
            <a:ext cx="7467600" cy="1569660"/>
          </a:xfrm>
          <a:prstGeom prst="rect">
            <a:avLst/>
          </a:prstGeom>
          <a:solidFill>
            <a:schemeClr val="bg1">
              <a:alpha val="50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/>
              <a:t>Species Interactions and Coexistence</a:t>
            </a:r>
            <a:endParaRPr lang="en-US" sz="4800" b="1" dirty="0"/>
          </a:p>
        </p:txBody>
      </p:sp>
      <p:pic>
        <p:nvPicPr>
          <p:cNvPr id="70670" name="Picture 14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75350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4" name="Picture 18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146675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6" name="Picture 20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338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7" name="Picture 21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5052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8" name="Picture 22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6574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9" name="Picture 23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8288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0" name="Picture 24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9810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1" name="Picture 25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524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2" name="Picture 26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899150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3" name="Picture 27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070475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4" name="Picture 28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576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5" name="Picture 29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90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6" name="Picture 30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812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7" name="Picture 31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8" name="Picture 32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048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9" name="Picture 33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16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ounded Rectangle"/>
          <p:cNvSpPr/>
          <p:nvPr/>
        </p:nvSpPr>
        <p:spPr>
          <a:xfrm>
            <a:off x="304800" y="2230541"/>
            <a:ext cx="6188273" cy="2786063"/>
          </a:xfrm>
          <a:prstGeom prst="roundRect">
            <a:avLst>
              <a:gd name="adj" fmla="val 4808"/>
            </a:avLst>
          </a:prstGeom>
          <a:solidFill>
            <a:srgbClr val="FFFFFF"/>
          </a:solidFill>
          <a:ln w="25400"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331" name="Lotka-Volterra…"/>
          <p:cNvSpPr txBox="1"/>
          <p:nvPr/>
        </p:nvSpPr>
        <p:spPr>
          <a:xfrm>
            <a:off x="304800" y="636190"/>
            <a:ext cx="8877956" cy="9762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spcBef>
                <a:spcPts val="281"/>
              </a:spcBef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36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375" dirty="0"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sz="3375" dirty="0" err="1" smtClean="0">
                <a:latin typeface="Palatino"/>
                <a:ea typeface="Palatino"/>
                <a:cs typeface="Palatino"/>
                <a:sym typeface="Palatino"/>
              </a:rPr>
              <a:t>Lotka-Volterra</a:t>
            </a:r>
            <a:r>
              <a:rPr lang="en-US" sz="3375" dirty="0" smtClean="0">
                <a:latin typeface="Palatino"/>
                <a:ea typeface="Palatino"/>
                <a:cs typeface="Palatino"/>
                <a:sym typeface="Palatino"/>
              </a:rPr>
              <a:t>: Interactions and Coexistence</a:t>
            </a:r>
            <a:endParaRPr sz="3375" dirty="0">
              <a:latin typeface="Palatino"/>
              <a:ea typeface="Palatino"/>
              <a:cs typeface="Palatino"/>
              <a:sym typeface="Palatino"/>
            </a:endParaRPr>
          </a:p>
          <a:p>
            <a:pPr>
              <a:spcBef>
                <a:spcPts val="281"/>
              </a:spcBef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36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US" sz="2250" dirty="0" smtClean="0"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image.pdf" descr="image.pdf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21629"/>
            <a:ext cx="2298947" cy="14646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6" name="Group"/>
          <p:cNvGrpSpPr/>
          <p:nvPr/>
        </p:nvGrpSpPr>
        <p:grpSpPr>
          <a:xfrm>
            <a:off x="7712807" y="3414128"/>
            <a:ext cx="1143001" cy="3003177"/>
            <a:chOff x="23618" y="-108058"/>
            <a:chExt cx="1625600" cy="4271185"/>
          </a:xfrm>
        </p:grpSpPr>
        <p:pic>
          <p:nvPicPr>
            <p:cNvPr id="333" name="droppedImage.png" descr="dropped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8" y="-108058"/>
              <a:ext cx="1625600" cy="427118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27000" dist="76200" dir="2700000" rotWithShape="0">
                <a:srgbClr val="000000">
                  <a:alpha val="75000"/>
                </a:srgbClr>
              </a:outerShdw>
            </a:effectLst>
          </p:spPr>
        </p:pic>
        <p:sp>
          <p:nvSpPr>
            <p:cNvPr id="334" name="Alfred Lotka"/>
            <p:cNvSpPr txBox="1"/>
            <p:nvPr/>
          </p:nvSpPr>
          <p:spPr>
            <a:xfrm>
              <a:off x="219772" y="1791381"/>
              <a:ext cx="1233295" cy="37963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 defTabSz="584200">
                <a:defRPr b="0">
                  <a:solidFill>
                    <a:srgbClr val="FF6A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sz="1266" dirty="0">
                  <a:solidFill>
                    <a:schemeClr val="accent1"/>
                  </a:solidFill>
                </a:rPr>
                <a:t>Alfred </a:t>
              </a:r>
              <a:r>
                <a:rPr sz="1266" dirty="0" err="1">
                  <a:solidFill>
                    <a:schemeClr val="accent1"/>
                  </a:solidFill>
                </a:rPr>
                <a:t>Lotka</a:t>
              </a:r>
              <a:endParaRPr sz="1266" dirty="0">
                <a:solidFill>
                  <a:schemeClr val="accent1"/>
                </a:solidFill>
              </a:endParaRPr>
            </a:p>
          </p:txBody>
        </p:sp>
        <p:sp>
          <p:nvSpPr>
            <p:cNvPr id="335" name="Vito Volterra"/>
            <p:cNvSpPr txBox="1"/>
            <p:nvPr/>
          </p:nvSpPr>
          <p:spPr>
            <a:xfrm>
              <a:off x="337031" y="3783489"/>
              <a:ext cx="1282630" cy="37963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 defTabSz="584200">
                <a:defRPr b="0">
                  <a:solidFill>
                    <a:srgbClr val="FF6A00"/>
                  </a:solidFill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sz="1266" dirty="0">
                  <a:solidFill>
                    <a:schemeClr val="accent1"/>
                  </a:solidFill>
                </a:rPr>
                <a:t>Vito </a:t>
              </a:r>
              <a:r>
                <a:rPr sz="1266" dirty="0" err="1">
                  <a:solidFill>
                    <a:schemeClr val="accent1"/>
                  </a:solidFill>
                </a:rPr>
                <a:t>Volterra</a:t>
              </a:r>
              <a:endParaRPr sz="1266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37" name="droppedImage.png" descr="dropped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579435"/>
            <a:ext cx="1970360" cy="607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droppedImage.png" descr="dropped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371300"/>
            <a:ext cx="1850404" cy="52685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Rounded Rectangle"/>
          <p:cNvSpPr/>
          <p:nvPr/>
        </p:nvSpPr>
        <p:spPr>
          <a:xfrm>
            <a:off x="685800" y="2504209"/>
            <a:ext cx="2575917" cy="2121369"/>
          </a:xfrm>
          <a:prstGeom prst="roundRect">
            <a:avLst>
              <a:gd name="adj" fmla="val 7653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340" name="Rounded Rectangle"/>
          <p:cNvSpPr/>
          <p:nvPr/>
        </p:nvSpPr>
        <p:spPr>
          <a:xfrm>
            <a:off x="3920133" y="4286250"/>
            <a:ext cx="2419945" cy="1750219"/>
          </a:xfrm>
          <a:prstGeom prst="roundRect">
            <a:avLst>
              <a:gd name="adj" fmla="val 7653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341" name="Competition"/>
          <p:cNvSpPr txBox="1"/>
          <p:nvPr/>
        </p:nvSpPr>
        <p:spPr>
          <a:xfrm>
            <a:off x="949832" y="2010666"/>
            <a:ext cx="1897636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defRPr sz="4000" b="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812"/>
              <a:t>Competition</a:t>
            </a:r>
          </a:p>
        </p:txBody>
      </p:sp>
      <p:sp>
        <p:nvSpPr>
          <p:cNvPr id="342" name="Predator-Prey"/>
          <p:cNvSpPr txBox="1"/>
          <p:nvPr/>
        </p:nvSpPr>
        <p:spPr>
          <a:xfrm>
            <a:off x="4079504" y="3792707"/>
            <a:ext cx="2106923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defRPr sz="4000" b="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sz="2812"/>
              <a:t>Predator-Prey</a:t>
            </a:r>
          </a:p>
        </p:txBody>
      </p:sp>
    </p:spTree>
    <p:extLst>
      <p:ext uri="{BB962C8B-B14F-4D97-AF65-F5344CB8AC3E}">
        <p14:creationId xmlns:p14="http://schemas.microsoft.com/office/powerpoint/2010/main" val="2017088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Lotka-Volterra"/>
          <p:cNvSpPr txBox="1"/>
          <p:nvPr/>
        </p:nvSpPr>
        <p:spPr>
          <a:xfrm>
            <a:off x="381000" y="152400"/>
            <a:ext cx="8534400" cy="59150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spcBef>
                <a:spcPts val="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800" b="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375" dirty="0"/>
              <a:t> </a:t>
            </a:r>
            <a:r>
              <a:rPr sz="3375" dirty="0" err="1" smtClean="0"/>
              <a:t>Lotka-Volterra</a:t>
            </a:r>
            <a:r>
              <a:rPr lang="en-US" sz="3375" dirty="0" smtClean="0"/>
              <a:t> Competition and Coexistence </a:t>
            </a:r>
            <a:r>
              <a:rPr sz="3375" dirty="0" smtClean="0"/>
              <a:t> </a:t>
            </a:r>
            <a:endParaRPr sz="3375" dirty="0"/>
          </a:p>
        </p:txBody>
      </p:sp>
      <p:sp>
        <p:nvSpPr>
          <p:cNvPr id="2" name="TextBox 1"/>
          <p:cNvSpPr txBox="1"/>
          <p:nvPr/>
        </p:nvSpPr>
        <p:spPr>
          <a:xfrm>
            <a:off x="405185" y="5448739"/>
            <a:ext cx="8510215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Coexist when Intraspecific effects &gt; Interspecific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Priority effects when Intraspecific effects &lt; </a:t>
            </a:r>
            <a:r>
              <a:rPr lang="en-US" sz="2400" b="1" dirty="0" smtClean="0"/>
              <a:t>Interspecific </a:t>
            </a:r>
            <a:r>
              <a:rPr lang="en-US" sz="2400" b="1" dirty="0" smtClean="0"/>
              <a:t>effects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19" y="1011048"/>
            <a:ext cx="5535306" cy="41705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673" y="1011048"/>
            <a:ext cx="106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with Highest Isocline wins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95400" y="2133600"/>
            <a:ext cx="532119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7487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00" y="457200"/>
            <a:ext cx="2133600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00"/>
          <a:stretch/>
        </p:blipFill>
        <p:spPr>
          <a:xfrm>
            <a:off x="533400" y="457200"/>
            <a:ext cx="4343400" cy="6115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19900" y="334288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Gause</a:t>
            </a:r>
            <a:r>
              <a:rPr lang="en-US" dirty="0" smtClean="0"/>
              <a:t> 1934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3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ompetitive Exclusion Principle…"/>
          <p:cNvSpPr txBox="1">
            <a:spLocks noGrp="1"/>
          </p:cNvSpPr>
          <p:nvPr>
            <p:ph type="body" sz="half" idx="1"/>
          </p:nvPr>
        </p:nvSpPr>
        <p:spPr>
          <a:xfrm>
            <a:off x="512763" y="2743200"/>
            <a:ext cx="8402637" cy="2080617"/>
          </a:xfrm>
          <a:prstGeom prst="rect">
            <a:avLst/>
          </a:prstGeom>
          <a:noFill/>
        </p:spPr>
        <p:txBody>
          <a:bodyPr>
            <a:normAutofit fontScale="85000" lnSpcReduction="20000"/>
          </a:bodyPr>
          <a:lstStyle/>
          <a:p>
            <a:pPr marL="0" indent="0">
              <a:buClr>
                <a:srgbClr val="69CF2B"/>
              </a:buClr>
              <a:buNone/>
              <a:defRPr sz="4800">
                <a:solidFill>
                  <a:srgbClr val="000000"/>
                </a:solidFill>
              </a:defRPr>
            </a:pPr>
            <a:r>
              <a:rPr dirty="0" smtClean="0"/>
              <a:t>“</a:t>
            </a:r>
            <a:r>
              <a:rPr dirty="0"/>
              <a:t>It may be stated </a:t>
            </a:r>
            <a:r>
              <a:rPr dirty="0" smtClean="0"/>
              <a:t>thus:</a:t>
            </a:r>
            <a:endParaRPr lang="en-US" dirty="0" smtClean="0"/>
          </a:p>
          <a:p>
            <a:pPr marL="0" indent="0">
              <a:buClr>
                <a:srgbClr val="69CF2B"/>
              </a:buClr>
              <a:buNone/>
              <a:defRPr sz="4800">
                <a:solidFill>
                  <a:srgbClr val="000000"/>
                </a:solidFill>
              </a:defRPr>
            </a:pPr>
            <a:endParaRPr lang="en-US" i="1" dirty="0" smtClean="0"/>
          </a:p>
          <a:p>
            <a:pPr marL="0" indent="0">
              <a:buClr>
                <a:srgbClr val="69CF2B"/>
              </a:buClr>
              <a:buNone/>
              <a:defRPr sz="4800">
                <a:solidFill>
                  <a:srgbClr val="000000"/>
                </a:solidFill>
              </a:defRPr>
            </a:pPr>
            <a:r>
              <a:rPr i="1" dirty="0" smtClean="0"/>
              <a:t>Complete </a:t>
            </a:r>
            <a:r>
              <a:rPr i="1" dirty="0"/>
              <a:t>competitors cannot coexist.</a:t>
            </a:r>
            <a:r>
              <a:rPr dirty="0"/>
              <a:t>”</a:t>
            </a:r>
          </a:p>
        </p:txBody>
      </p:sp>
      <p:sp>
        <p:nvSpPr>
          <p:cNvPr id="365" name="Hardin G (1960) The competitive exclusion principle. Science 131:1292-1297"/>
          <p:cNvSpPr txBox="1"/>
          <p:nvPr/>
        </p:nvSpPr>
        <p:spPr>
          <a:xfrm>
            <a:off x="512763" y="762000"/>
            <a:ext cx="7474148" cy="85106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spcBef>
                <a:spcPts val="281"/>
              </a:spcBef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36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531" dirty="0"/>
              <a:t>Hardin G (1960) The competitive exclusion principle. Science </a:t>
            </a:r>
            <a:r>
              <a:rPr sz="2531" b="1" dirty="0"/>
              <a:t>131:</a:t>
            </a:r>
            <a:r>
              <a:rPr sz="2531" dirty="0"/>
              <a:t>1292-1297</a:t>
            </a:r>
          </a:p>
        </p:txBody>
      </p:sp>
    </p:spTree>
    <p:extLst>
      <p:ext uri="{BB962C8B-B14F-4D97-AF65-F5344CB8AC3E}">
        <p14:creationId xmlns:p14="http://schemas.microsoft.com/office/powerpoint/2010/main" val="21696121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5764716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57200"/>
            <a:ext cx="713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What would these look like if species </a:t>
            </a:r>
            <a:r>
              <a:rPr lang="en-US" sz="2400" b="1" dirty="0" smtClean="0"/>
              <a:t>were identical? 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391400" y="3352800"/>
            <a:ext cx="7553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??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3140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362200"/>
            <a:ext cx="2209800" cy="3403364"/>
          </a:xfrm>
          <a:prstGeom prst="rect">
            <a:avLst/>
          </a:prstGeom>
        </p:spPr>
      </p:pic>
      <p:pic>
        <p:nvPicPr>
          <p:cNvPr id="3" name="Picture 9" descr="51AW0R2A7J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400" y="1219200"/>
            <a:ext cx="1905000" cy="304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0200" y="438834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Using Consumer-Resource Models to Develop a Mechanistic theory of Coexistence</a:t>
            </a:r>
            <a:endParaRPr lang="en-US" sz="2000" b="1" dirty="0"/>
          </a:p>
        </p:txBody>
      </p:sp>
      <p:pic>
        <p:nvPicPr>
          <p:cNvPr id="5" name="droppedImage.png" descr="dropped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0" y="3241730"/>
            <a:ext cx="2072843" cy="3478158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62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Text Box 2"/>
          <p:cNvSpPr txBox="1">
            <a:spLocks noChangeArrowheads="1"/>
          </p:cNvSpPr>
          <p:nvPr/>
        </p:nvSpPr>
        <p:spPr bwMode="auto">
          <a:xfrm>
            <a:off x="1812925" y="1179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sz="1800">
              <a:latin typeface="Arial" pitchFamily="34" charset="0"/>
              <a:ea typeface="MS PGothic" pitchFamily="34" charset="-128"/>
            </a:endParaRPr>
          </a:p>
        </p:txBody>
      </p:sp>
      <p:graphicFrame>
        <p:nvGraphicFramePr>
          <p:cNvPr id="965635" name="Object 3"/>
          <p:cNvGraphicFramePr>
            <a:graphicFrameLocks noChangeAspect="1"/>
          </p:cNvGraphicFramePr>
          <p:nvPr>
            <p:extLst/>
          </p:nvPr>
        </p:nvGraphicFramePr>
        <p:xfrm>
          <a:off x="730376" y="1179513"/>
          <a:ext cx="6784849" cy="146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3" name="Equation" r:id="rId4" imgW="1549080" imgH="228600" progId="Equation.3">
                  <p:embed/>
                </p:oleObj>
              </mc:Choice>
              <mc:Fallback>
                <p:oleObj name="Equation" r:id="rId4" imgW="1549080" imgH="228600" progId="Equation.3">
                  <p:embed/>
                  <p:pic>
                    <p:nvPicPr>
                      <p:cNvPr id="9656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376" y="1179513"/>
                        <a:ext cx="6784849" cy="1460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5636" name="Text Box 4"/>
          <p:cNvSpPr txBox="1">
            <a:spLocks noChangeArrowheads="1"/>
          </p:cNvSpPr>
          <p:nvPr/>
        </p:nvSpPr>
        <p:spPr bwMode="auto">
          <a:xfrm>
            <a:off x="304800" y="2940264"/>
            <a:ext cx="533030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 b="1" dirty="0" err="1">
                <a:latin typeface="Arial" pitchFamily="34" charset="0"/>
                <a:ea typeface="MS PGothic" pitchFamily="34" charset="-128"/>
              </a:rPr>
              <a:t>N</a:t>
            </a:r>
            <a:r>
              <a:rPr lang="en-US" sz="2000" b="1" baseline="-25000" dirty="0" err="1">
                <a:latin typeface="Arial" pitchFamily="34" charset="0"/>
                <a:ea typeface="MS PGothic" pitchFamily="34" charset="-128"/>
              </a:rPr>
              <a:t>t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=Population in the current time step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N</a:t>
            </a:r>
            <a:r>
              <a:rPr lang="en-US" sz="2000" b="1" baseline="-25000" dirty="0">
                <a:latin typeface="Arial" pitchFamily="34" charset="0"/>
                <a:ea typeface="MS PGothic" pitchFamily="34" charset="-128"/>
              </a:rPr>
              <a:t>t+1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=Population in the next time step (t +1)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B=# Births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I=# of Immigrants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D=# Deaths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E=# Emigrants</a:t>
            </a:r>
          </a:p>
        </p:txBody>
      </p:sp>
      <p:sp>
        <p:nvSpPr>
          <p:cNvPr id="965637" name="Text Box 5"/>
          <p:cNvSpPr txBox="1">
            <a:spLocks noChangeArrowheads="1"/>
          </p:cNvSpPr>
          <p:nvPr/>
        </p:nvSpPr>
        <p:spPr bwMode="auto">
          <a:xfrm>
            <a:off x="1769932" y="417513"/>
            <a:ext cx="278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="1" dirty="0">
                <a:latin typeface="Arial" pitchFamily="34" charset="0"/>
                <a:ea typeface="MS PGothic" pitchFamily="34" charset="-128"/>
              </a:rPr>
              <a:t>Back to Square 1:</a:t>
            </a:r>
          </a:p>
        </p:txBody>
      </p:sp>
      <p:sp>
        <p:nvSpPr>
          <p:cNvPr id="6" name="Rectangle 5"/>
          <p:cNvSpPr/>
          <p:nvPr/>
        </p:nvSpPr>
        <p:spPr>
          <a:xfrm>
            <a:off x="4550135" y="1362868"/>
            <a:ext cx="869950" cy="99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43600" y="2362200"/>
            <a:ext cx="914400" cy="555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29400" y="1216014"/>
            <a:ext cx="990600" cy="99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038600" y="4171370"/>
            <a:ext cx="536375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B050"/>
                </a:solidFill>
                <a:latin typeface="Arial" pitchFamily="34" charset="0"/>
                <a:ea typeface="MS PGothic" pitchFamily="34" charset="-128"/>
              </a:rPr>
              <a:t>Present</a:t>
            </a:r>
            <a:r>
              <a:rPr lang="en-US" sz="2800" b="1" dirty="0" smtClean="0">
                <a:solidFill>
                  <a:srgbClr val="00B050"/>
                </a:solidFill>
                <a:latin typeface="Arial" pitchFamily="34" charset="0"/>
                <a:ea typeface="MS PGothic" pitchFamily="34" charset="-128"/>
                <a:sym typeface="Wingdings" pitchFamily="2" charset="2"/>
              </a:rPr>
              <a:t> </a:t>
            </a:r>
            <a:r>
              <a:rPr lang="en-US" sz="2800" b="1" dirty="0" smtClean="0">
                <a:solidFill>
                  <a:srgbClr val="00B050"/>
                </a:solidFill>
                <a:latin typeface="Arial" pitchFamily="34" charset="0"/>
                <a:ea typeface="MS PGothic" pitchFamily="34" charset="-128"/>
              </a:rPr>
              <a:t>B&gt;D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latin typeface="Arial" pitchFamily="34" charset="0"/>
              <a:ea typeface="MS PGothic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Absent</a:t>
            </a: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ea typeface="MS PGothic" pitchFamily="34" charset="-128"/>
                <a:sym typeface="Wingdings" pitchFamily="2" charset="2"/>
              </a:rPr>
              <a:t> B&lt;D</a:t>
            </a:r>
            <a:endParaRPr lang="en-US" sz="2800" b="1" dirty="0">
              <a:solidFill>
                <a:srgbClr val="FF0000"/>
              </a:solidFill>
              <a:latin typeface="Arial" pitchFamily="34" charset="0"/>
              <a:ea typeface="MS PGothic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800" b="1" dirty="0" smtClean="0">
                <a:solidFill>
                  <a:srgbClr val="0070C0"/>
                </a:solidFill>
                <a:latin typeface="Arial" pitchFamily="34" charset="0"/>
                <a:ea typeface="MS PGothic" pitchFamily="34" charset="-128"/>
              </a:rPr>
              <a:t>(in a closed population)</a:t>
            </a:r>
          </a:p>
        </p:txBody>
      </p:sp>
    </p:spTree>
    <p:extLst>
      <p:ext uri="{BB962C8B-B14F-4D97-AF65-F5344CB8AC3E}">
        <p14:creationId xmlns:p14="http://schemas.microsoft.com/office/powerpoint/2010/main" val="4452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65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65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65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656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6" grpId="0" build="allAtOnce"/>
      <p:bldP spid="6" grpId="0" animBg="1"/>
      <p:bldP spid="7" grpId="0" animBg="1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droppedImage.png" descr="dropped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0"/>
            <a:ext cx="5768578" cy="131266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“Traditional models of competition, which form the basis of much of current ecological thought and theory, are non-mechanistic.”"/>
          <p:cNvSpPr txBox="1"/>
          <p:nvPr/>
        </p:nvSpPr>
        <p:spPr>
          <a:xfrm>
            <a:off x="357187" y="838200"/>
            <a:ext cx="8429626" cy="137037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defTabSz="584200"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lvl1pPr>
          </a:lstStyle>
          <a:p>
            <a:r>
              <a:rPr sz="2812" dirty="0"/>
              <a:t>“Traditional models of competition, which form the basis of much of current ecological thought and theory, are non-mechanistic.”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5400" y="5867400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Tilman</a:t>
            </a:r>
            <a:r>
              <a:rPr lang="en-US" dirty="0" smtClean="0"/>
              <a:t> 1982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95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Line"/>
          <p:cNvSpPr/>
          <p:nvPr/>
        </p:nvSpPr>
        <p:spPr>
          <a:xfrm flipV="1">
            <a:off x="1976835" y="1590675"/>
            <a:ext cx="1588" cy="3286126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2" name="Line"/>
          <p:cNvSpPr/>
          <p:nvPr/>
        </p:nvSpPr>
        <p:spPr>
          <a:xfrm>
            <a:off x="1976835" y="4876800"/>
            <a:ext cx="5265738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3" name="[R]"/>
          <p:cNvSpPr txBox="1"/>
          <p:nvPr/>
        </p:nvSpPr>
        <p:spPr>
          <a:xfrm>
            <a:off x="4145756" y="5104205"/>
            <a:ext cx="1482328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[R]</a:t>
            </a:r>
          </a:p>
        </p:txBody>
      </p:sp>
      <p:sp>
        <p:nvSpPr>
          <p:cNvPr id="444" name="Line"/>
          <p:cNvSpPr/>
          <p:nvPr/>
        </p:nvSpPr>
        <p:spPr>
          <a:xfrm>
            <a:off x="2895600" y="1752600"/>
            <a:ext cx="3812977" cy="3045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45" name="Line"/>
          <p:cNvSpPr/>
          <p:nvPr/>
        </p:nvSpPr>
        <p:spPr>
          <a:xfrm>
            <a:off x="1984772" y="3886200"/>
            <a:ext cx="4572000" cy="1588"/>
          </a:xfrm>
          <a:prstGeom prst="line">
            <a:avLst/>
          </a:prstGeom>
          <a:ln w="38100">
            <a:solidFill>
              <a:srgbClr val="FF2600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6" name="Circle"/>
          <p:cNvSpPr/>
          <p:nvPr/>
        </p:nvSpPr>
        <p:spPr>
          <a:xfrm>
            <a:off x="2975967" y="3810001"/>
            <a:ext cx="151805" cy="151805"/>
          </a:xfrm>
          <a:prstGeom prst="ellipse">
            <a:avLst/>
          </a:prstGeom>
          <a:solidFill>
            <a:srgbClr val="FF2600"/>
          </a:solidFill>
          <a:ln w="127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47" name="R*"/>
          <p:cNvSpPr txBox="1"/>
          <p:nvPr/>
        </p:nvSpPr>
        <p:spPr>
          <a:xfrm>
            <a:off x="2681288" y="4829171"/>
            <a:ext cx="991195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Times New Roman"/>
              <a:defRPr sz="50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516"/>
              <a:t>R*</a:t>
            </a:r>
          </a:p>
        </p:txBody>
      </p:sp>
      <p:sp>
        <p:nvSpPr>
          <p:cNvPr id="448" name="Line"/>
          <p:cNvSpPr/>
          <p:nvPr/>
        </p:nvSpPr>
        <p:spPr>
          <a:xfrm>
            <a:off x="3047405" y="3886200"/>
            <a:ext cx="1588" cy="910829"/>
          </a:xfrm>
          <a:prstGeom prst="line">
            <a:avLst/>
          </a:prstGeom>
          <a:ln w="12700">
            <a:solidFill>
              <a:srgbClr val="FFAA00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9" name="growth"/>
          <p:cNvSpPr txBox="1"/>
          <p:nvPr/>
        </p:nvSpPr>
        <p:spPr>
          <a:xfrm>
            <a:off x="6790283" y="1404611"/>
            <a:ext cx="1118769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Arial"/>
              <a:defRPr sz="40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j-lt"/>
                <a:ea typeface="+mj-ea"/>
                <a:cs typeface="+mj-cs"/>
                <a:sym typeface="Futura"/>
              </a:defRPr>
            </a:lvl1pPr>
          </a:lstStyle>
          <a:p>
            <a:r>
              <a:rPr sz="2812"/>
              <a:t>growth</a:t>
            </a:r>
          </a:p>
        </p:txBody>
      </p:sp>
      <p:sp>
        <p:nvSpPr>
          <p:cNvPr id="450" name="loss"/>
          <p:cNvSpPr txBox="1"/>
          <p:nvPr/>
        </p:nvSpPr>
        <p:spPr>
          <a:xfrm>
            <a:off x="6699029" y="3628104"/>
            <a:ext cx="628378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Arial"/>
              <a:defRPr sz="40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j-lt"/>
                <a:ea typeface="+mj-ea"/>
                <a:cs typeface="+mj-cs"/>
                <a:sym typeface="Futura"/>
              </a:defRPr>
            </a:lvl1pPr>
          </a:lstStyle>
          <a:p>
            <a:r>
              <a:rPr sz="2812"/>
              <a:t>loss</a:t>
            </a:r>
          </a:p>
        </p:txBody>
      </p:sp>
      <p:sp>
        <p:nvSpPr>
          <p:cNvPr id="451" name="Growth rate dN/Ndt"/>
          <p:cNvSpPr txBox="1"/>
          <p:nvPr/>
        </p:nvSpPr>
        <p:spPr>
          <a:xfrm rot="16200000">
            <a:off x="109538" y="2761102"/>
            <a:ext cx="2366368" cy="102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Growth rate dN/Ndt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22344" y="152400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R* Principle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02207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Line"/>
          <p:cNvSpPr/>
          <p:nvPr/>
        </p:nvSpPr>
        <p:spPr>
          <a:xfrm flipV="1">
            <a:off x="1976835" y="1590675"/>
            <a:ext cx="1588" cy="3286126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2" name="Line"/>
          <p:cNvSpPr/>
          <p:nvPr/>
        </p:nvSpPr>
        <p:spPr>
          <a:xfrm>
            <a:off x="1976835" y="4876800"/>
            <a:ext cx="5265738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3" name="[R]"/>
          <p:cNvSpPr txBox="1"/>
          <p:nvPr/>
        </p:nvSpPr>
        <p:spPr>
          <a:xfrm>
            <a:off x="4145756" y="5104205"/>
            <a:ext cx="1482328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[R]</a:t>
            </a:r>
          </a:p>
        </p:txBody>
      </p:sp>
      <p:sp>
        <p:nvSpPr>
          <p:cNvPr id="444" name="Line"/>
          <p:cNvSpPr/>
          <p:nvPr/>
        </p:nvSpPr>
        <p:spPr>
          <a:xfrm>
            <a:off x="2895600" y="1752600"/>
            <a:ext cx="3812977" cy="3045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45" name="Line"/>
          <p:cNvSpPr/>
          <p:nvPr/>
        </p:nvSpPr>
        <p:spPr>
          <a:xfrm>
            <a:off x="1984772" y="3886200"/>
            <a:ext cx="4572000" cy="1588"/>
          </a:xfrm>
          <a:prstGeom prst="line">
            <a:avLst/>
          </a:prstGeom>
          <a:ln w="38100">
            <a:solidFill>
              <a:srgbClr val="FF2600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6" name="Circle"/>
          <p:cNvSpPr/>
          <p:nvPr/>
        </p:nvSpPr>
        <p:spPr>
          <a:xfrm>
            <a:off x="2975967" y="3810001"/>
            <a:ext cx="151805" cy="151805"/>
          </a:xfrm>
          <a:prstGeom prst="ellipse">
            <a:avLst/>
          </a:prstGeom>
          <a:solidFill>
            <a:srgbClr val="FF2600"/>
          </a:solidFill>
          <a:ln w="127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47" name="R*"/>
          <p:cNvSpPr txBox="1"/>
          <p:nvPr/>
        </p:nvSpPr>
        <p:spPr>
          <a:xfrm>
            <a:off x="2681288" y="4829171"/>
            <a:ext cx="991195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Times New Roman"/>
              <a:defRPr sz="50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516"/>
              <a:t>R*</a:t>
            </a:r>
          </a:p>
        </p:txBody>
      </p:sp>
      <p:sp>
        <p:nvSpPr>
          <p:cNvPr id="448" name="Line"/>
          <p:cNvSpPr/>
          <p:nvPr/>
        </p:nvSpPr>
        <p:spPr>
          <a:xfrm>
            <a:off x="3047405" y="3886200"/>
            <a:ext cx="1588" cy="910829"/>
          </a:xfrm>
          <a:prstGeom prst="line">
            <a:avLst/>
          </a:prstGeom>
          <a:ln w="12700">
            <a:solidFill>
              <a:srgbClr val="FFAA00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49" name="growth"/>
          <p:cNvSpPr txBox="1"/>
          <p:nvPr/>
        </p:nvSpPr>
        <p:spPr>
          <a:xfrm>
            <a:off x="6790283" y="1404611"/>
            <a:ext cx="1118769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Arial"/>
              <a:defRPr sz="40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j-lt"/>
                <a:ea typeface="+mj-ea"/>
                <a:cs typeface="+mj-cs"/>
                <a:sym typeface="Futura"/>
              </a:defRPr>
            </a:lvl1pPr>
          </a:lstStyle>
          <a:p>
            <a:r>
              <a:rPr sz="2812"/>
              <a:t>growth</a:t>
            </a:r>
          </a:p>
        </p:txBody>
      </p:sp>
      <p:sp>
        <p:nvSpPr>
          <p:cNvPr id="450" name="loss"/>
          <p:cNvSpPr txBox="1"/>
          <p:nvPr/>
        </p:nvSpPr>
        <p:spPr>
          <a:xfrm>
            <a:off x="6699029" y="3628104"/>
            <a:ext cx="628378" cy="504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Arial"/>
              <a:defRPr sz="40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+mj-lt"/>
                <a:ea typeface="+mj-ea"/>
                <a:cs typeface="+mj-cs"/>
                <a:sym typeface="Futura"/>
              </a:defRPr>
            </a:lvl1pPr>
          </a:lstStyle>
          <a:p>
            <a:r>
              <a:rPr sz="2812"/>
              <a:t>loss</a:t>
            </a:r>
          </a:p>
        </p:txBody>
      </p:sp>
      <p:sp>
        <p:nvSpPr>
          <p:cNvPr id="451" name="Growth rate dN/Ndt"/>
          <p:cNvSpPr txBox="1"/>
          <p:nvPr/>
        </p:nvSpPr>
        <p:spPr>
          <a:xfrm rot="16200000">
            <a:off x="109538" y="2761102"/>
            <a:ext cx="2366368" cy="102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Growth rate dN/Ndt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22344" y="152400"/>
            <a:ext cx="5261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Two ‘parts’ of the Niche</a:t>
            </a:r>
            <a:endParaRPr lang="en-US" sz="4000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365535" y="3706171"/>
            <a:ext cx="780221" cy="28163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315969" y="4054276"/>
            <a:ext cx="829787" cy="16616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97119" y="3557379"/>
            <a:ext cx="2890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‘Impact’ Niche</a:t>
            </a:r>
          </a:p>
          <a:p>
            <a:r>
              <a:rPr lang="en-US" dirty="0" smtClean="0"/>
              <a:t>(Elton—what a species does)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715775" y="2995937"/>
            <a:ext cx="296511" cy="723775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28775" y="2264710"/>
            <a:ext cx="4445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Requirement Niche </a:t>
            </a:r>
          </a:p>
          <a:p>
            <a:r>
              <a:rPr lang="en-US" dirty="0" smtClean="0"/>
              <a:t>(Grinnell, Hutchinson—what a species needs)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496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287130" y="451384"/>
            <a:ext cx="210842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Organism/individual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Fitness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Behavior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Physiology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Etcetera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28" name="TextBox 27"/>
          <p:cNvSpPr txBox="1"/>
          <p:nvPr/>
        </p:nvSpPr>
        <p:spPr>
          <a:xfrm>
            <a:off x="6691105" y="1672321"/>
            <a:ext cx="19966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Population/ </a:t>
            </a:r>
            <a:r>
              <a:rPr lang="en-US" sz="1350" dirty="0" err="1"/>
              <a:t>Metapopulation</a:t>
            </a:r>
            <a:endParaRPr lang="en-US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Abundance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Growth/dynamics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Distribution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75" name="Rectangle 74"/>
          <p:cNvSpPr/>
          <p:nvPr/>
        </p:nvSpPr>
        <p:spPr>
          <a:xfrm>
            <a:off x="6712626" y="1671151"/>
            <a:ext cx="1968889" cy="106653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49351" y="500421"/>
            <a:ext cx="1737249" cy="1066535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8370">
            <a:off x="1209142" y="3705341"/>
            <a:ext cx="473456" cy="399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90" y="4232379"/>
            <a:ext cx="439817" cy="371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0" y="3450179"/>
            <a:ext cx="419491" cy="187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40" y="2947183"/>
            <a:ext cx="421175" cy="4686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9" y="3918221"/>
            <a:ext cx="339372" cy="2653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630" y="4888867"/>
            <a:ext cx="530372" cy="4773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51" y="5383180"/>
            <a:ext cx="643547" cy="4517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3" y="4101987"/>
            <a:ext cx="577648" cy="5776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10" y="3011149"/>
            <a:ext cx="646743" cy="6467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1" y="3784193"/>
            <a:ext cx="390607" cy="3906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12" y="4020879"/>
            <a:ext cx="504583" cy="5045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163">
            <a:off x="1873575" y="3066975"/>
            <a:ext cx="546539" cy="54653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89" y="4984761"/>
            <a:ext cx="270686" cy="5148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41" y="4934969"/>
            <a:ext cx="388438" cy="3884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33" y="5392266"/>
            <a:ext cx="346097" cy="5553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32" y="5392266"/>
            <a:ext cx="312033" cy="5006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52" y="4916092"/>
            <a:ext cx="407934" cy="3671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668" y="1938103"/>
            <a:ext cx="1076957" cy="4356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51" y="1147657"/>
            <a:ext cx="805736" cy="4729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90" y="2246561"/>
            <a:ext cx="860165" cy="5100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45" y="1138961"/>
            <a:ext cx="805736" cy="4729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13756" y="1941870"/>
            <a:ext cx="856019" cy="5025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8" y="1566956"/>
            <a:ext cx="707273" cy="53988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11546" y="948690"/>
            <a:ext cx="4513217" cy="50520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extBox 43"/>
          <p:cNvSpPr txBox="1"/>
          <p:nvPr/>
        </p:nvSpPr>
        <p:spPr>
          <a:xfrm>
            <a:off x="5915170" y="2986859"/>
            <a:ext cx="29374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Community/</a:t>
            </a:r>
            <a:r>
              <a:rPr lang="en-US" sz="1350" dirty="0" err="1"/>
              <a:t>Metacommunity</a:t>
            </a:r>
            <a:endParaRPr lang="en-US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Coexistence/Assembly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Richness/diversity/Evenness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Scale and Beta-Diversity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Change through time (stability)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Food Webs and trophic structure (also mutualisms)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Biodiversity and ecosystem functioning (BEF)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Ecosystem fluxes and cycles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1790" y="1900702"/>
            <a:ext cx="437045" cy="4370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8654" y="2606644"/>
            <a:ext cx="437045" cy="43704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8913" y="3409582"/>
            <a:ext cx="437045" cy="4370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86771" y="4284191"/>
            <a:ext cx="437045" cy="43704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1800" y="5148291"/>
            <a:ext cx="516973" cy="51697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8248" y="1065646"/>
            <a:ext cx="437045" cy="4370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28" y="4385882"/>
            <a:ext cx="439817" cy="3715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67" y="3603681"/>
            <a:ext cx="419491" cy="18702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77" y="3100686"/>
            <a:ext cx="421175" cy="46863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25" y="3705284"/>
            <a:ext cx="339372" cy="26534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79" y="5282698"/>
            <a:ext cx="530372" cy="47733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37" y="5310370"/>
            <a:ext cx="643547" cy="45173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47" y="3164651"/>
            <a:ext cx="646743" cy="64674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68" y="4098231"/>
            <a:ext cx="504583" cy="50458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658" y="5252268"/>
            <a:ext cx="270686" cy="5148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83" y="5011137"/>
            <a:ext cx="388438" cy="38843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18" y="4650036"/>
            <a:ext cx="346097" cy="55531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90" y="5259370"/>
            <a:ext cx="312033" cy="50066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36" y="4916692"/>
            <a:ext cx="407934" cy="3671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3068" y="1671151"/>
            <a:ext cx="1076957" cy="43569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87" y="1075028"/>
            <a:ext cx="805736" cy="47299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918" y="2322493"/>
            <a:ext cx="707273" cy="53988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47615" y="1273710"/>
            <a:ext cx="742727" cy="30047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12" y="3717868"/>
            <a:ext cx="421175" cy="46863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34" y="2833719"/>
            <a:ext cx="421175" cy="46863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93" y="4038046"/>
            <a:ext cx="421175" cy="46863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49" y="3179240"/>
            <a:ext cx="421175" cy="46863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81" y="3832885"/>
            <a:ext cx="339372" cy="265346"/>
          </a:xfrm>
          <a:prstGeom prst="rect">
            <a:avLst/>
          </a:prstGeom>
        </p:spPr>
      </p:pic>
      <p:sp>
        <p:nvSpPr>
          <p:cNvPr id="89" name="Right Arrow 88"/>
          <p:cNvSpPr/>
          <p:nvPr/>
        </p:nvSpPr>
        <p:spPr>
          <a:xfrm rot="2575166">
            <a:off x="771128" y="3367957"/>
            <a:ext cx="4431639" cy="1074740"/>
          </a:xfrm>
          <a:prstGeom prst="rightArrow">
            <a:avLst/>
          </a:prstGeom>
          <a:solidFill>
            <a:srgbClr val="7030A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Time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875464" y="2924715"/>
            <a:ext cx="1594311" cy="1690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Rectangle 91"/>
          <p:cNvSpPr/>
          <p:nvPr/>
        </p:nvSpPr>
        <p:spPr>
          <a:xfrm>
            <a:off x="870340" y="1064538"/>
            <a:ext cx="1578795" cy="1690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423" y="1982981"/>
            <a:ext cx="742727" cy="30047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07" y="3526080"/>
            <a:ext cx="504583" cy="504583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905201" y="4863617"/>
            <a:ext cx="1574051" cy="1097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Curved Up Arrow 1"/>
          <p:cNvSpPr/>
          <p:nvPr/>
        </p:nvSpPr>
        <p:spPr>
          <a:xfrm>
            <a:off x="428236" y="3721937"/>
            <a:ext cx="5834762" cy="28572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9981" y="3707450"/>
            <a:ext cx="9649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Energy, Nutrients, water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155488" y="3949067"/>
            <a:ext cx="9649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Energy, Nutrients, water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202866" y="4020879"/>
            <a:ext cx="2407734" cy="504583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317403" y="3184655"/>
            <a:ext cx="2140797" cy="265524"/>
          </a:xfrm>
          <a:prstGeom prst="rect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0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2"/>
      <p:bldP spid="28" grpId="2"/>
      <p:bldP spid="75" grpId="0" animBg="1"/>
      <p:bldP spid="3" grpId="0" animBg="1"/>
      <p:bldP spid="78" grpId="0" animBg="1"/>
      <p:bldP spid="7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source Competition (Tilman 1982)…"/>
          <p:cNvSpPr txBox="1"/>
          <p:nvPr/>
        </p:nvSpPr>
        <p:spPr>
          <a:xfrm>
            <a:off x="187254" y="494327"/>
            <a:ext cx="8777884" cy="44005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383526" indent="-383526" algn="ctr" defTabSz="410751">
              <a:spcBef>
                <a:spcPts val="492"/>
              </a:spcBef>
              <a:buClr>
                <a:srgbClr val="000000"/>
              </a:buClr>
              <a:buFont typeface="Arial"/>
              <a:defRPr sz="3400" b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39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sz="239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= level to which limiting resource is reduced </a:t>
            </a:r>
            <a:r>
              <a:rPr sz="2391" dirty="0"/>
              <a:t>at equilibrium</a:t>
            </a:r>
          </a:p>
        </p:txBody>
      </p:sp>
      <p:sp>
        <p:nvSpPr>
          <p:cNvPr id="390" name="Shape"/>
          <p:cNvSpPr/>
          <p:nvPr/>
        </p:nvSpPr>
        <p:spPr>
          <a:xfrm>
            <a:off x="1598415" y="3709987"/>
            <a:ext cx="2381250" cy="1611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25400"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grpSp>
        <p:nvGrpSpPr>
          <p:cNvPr id="396" name="Group"/>
          <p:cNvGrpSpPr/>
          <p:nvPr/>
        </p:nvGrpSpPr>
        <p:grpSpPr>
          <a:xfrm>
            <a:off x="1799431" y="1706562"/>
            <a:ext cx="2143126" cy="3634383"/>
            <a:chOff x="0" y="0"/>
            <a:chExt cx="3048000" cy="5168898"/>
          </a:xfrm>
        </p:grpSpPr>
        <p:sp>
          <p:nvSpPr>
            <p:cNvPr id="391" name="Shape"/>
            <p:cNvSpPr/>
            <p:nvPr/>
          </p:nvSpPr>
          <p:spPr>
            <a:xfrm>
              <a:off x="0" y="0"/>
              <a:ext cx="3048000" cy="2814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900"/>
                  </a:moveTo>
                  <a:lnTo>
                    <a:pt x="9257" y="1890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900"/>
                  </a:lnTo>
                  <a:lnTo>
                    <a:pt x="21600" y="18900"/>
                  </a:lnTo>
                  <a:lnTo>
                    <a:pt x="12343" y="12600"/>
                  </a:lnTo>
                  <a:lnTo>
                    <a:pt x="18514" y="12600"/>
                  </a:lnTo>
                  <a:lnTo>
                    <a:pt x="12343" y="6300"/>
                  </a:lnTo>
                  <a:lnTo>
                    <a:pt x="15429" y="6300"/>
                  </a:lnTo>
                  <a:lnTo>
                    <a:pt x="10800" y="0"/>
                  </a:lnTo>
                  <a:lnTo>
                    <a:pt x="6171" y="6300"/>
                  </a:lnTo>
                  <a:lnTo>
                    <a:pt x="9257" y="6300"/>
                  </a:lnTo>
                  <a:lnTo>
                    <a:pt x="3086" y="12600"/>
                  </a:lnTo>
                  <a:lnTo>
                    <a:pt x="9257" y="12600"/>
                  </a:lnTo>
                  <a:close/>
                </a:path>
              </a:pathLst>
            </a:custGeom>
            <a:solidFill>
              <a:srgbClr val="43A95F"/>
            </a:solidFill>
            <a:ln w="12700" cap="flat">
              <a:noFill/>
              <a:round/>
            </a:ln>
            <a:effectLst>
              <a:outerShdw blurRad="63500" dist="101600" dir="2700000" rotWithShape="0">
                <a:srgbClr val="929292">
                  <a:alpha val="75000"/>
                </a:srgbClr>
              </a:outerShdw>
            </a:effectLst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grpSp>
          <p:nvGrpSpPr>
            <p:cNvPr id="395" name="Group"/>
            <p:cNvGrpSpPr/>
            <p:nvPr/>
          </p:nvGrpSpPr>
          <p:grpSpPr>
            <a:xfrm>
              <a:off x="356512" y="2781741"/>
              <a:ext cx="1815692" cy="2387158"/>
              <a:chOff x="0" y="0"/>
              <a:chExt cx="1815691" cy="2387157"/>
            </a:xfrm>
          </p:grpSpPr>
          <p:sp>
            <p:nvSpPr>
              <p:cNvPr id="392" name="Line"/>
              <p:cNvSpPr/>
              <p:nvPr/>
            </p:nvSpPr>
            <p:spPr>
              <a:xfrm>
                <a:off x="787207" y="0"/>
                <a:ext cx="372719" cy="23871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925" y="1093"/>
                      <a:pt x="19238" y="2160"/>
                      <a:pt x="18562" y="3253"/>
                    </a:cubicBezTo>
                    <a:cubicBezTo>
                      <a:pt x="17212" y="5362"/>
                      <a:pt x="19238" y="9123"/>
                      <a:pt x="7762" y="10927"/>
                    </a:cubicBezTo>
                    <a:cubicBezTo>
                      <a:pt x="5906" y="11791"/>
                      <a:pt x="2025" y="12401"/>
                      <a:pt x="0" y="13240"/>
                    </a:cubicBezTo>
                    <a:cubicBezTo>
                      <a:pt x="506" y="14332"/>
                      <a:pt x="675" y="15425"/>
                      <a:pt x="1687" y="16492"/>
                    </a:cubicBezTo>
                    <a:cubicBezTo>
                      <a:pt x="2531" y="17255"/>
                      <a:pt x="7087" y="17814"/>
                      <a:pt x="7762" y="18576"/>
                    </a:cubicBezTo>
                    <a:cubicBezTo>
                      <a:pt x="8606" y="19567"/>
                      <a:pt x="7762" y="20584"/>
                      <a:pt x="7762" y="21600"/>
                    </a:cubicBezTo>
                  </a:path>
                </a:pathLst>
              </a:custGeom>
              <a:noFill/>
              <a:ln w="127000" cap="flat">
                <a:solidFill>
                  <a:srgbClr val="7A43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4300" b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"/>
                  </a:defRPr>
                </a:pPr>
                <a:endParaRPr sz="3023"/>
              </a:p>
            </p:txBody>
          </p:sp>
          <p:sp>
            <p:nvSpPr>
              <p:cNvPr id="393" name="Line"/>
              <p:cNvSpPr/>
              <p:nvPr/>
            </p:nvSpPr>
            <p:spPr>
              <a:xfrm>
                <a:off x="1104107" y="403008"/>
                <a:ext cx="711585" cy="1800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00" y="1350"/>
                      <a:pt x="700" y="2126"/>
                      <a:pt x="3236" y="3105"/>
                    </a:cubicBezTo>
                    <a:cubicBezTo>
                      <a:pt x="4372" y="4387"/>
                      <a:pt x="6821" y="5096"/>
                      <a:pt x="8832" y="6176"/>
                    </a:cubicBezTo>
                    <a:cubicBezTo>
                      <a:pt x="11543" y="9450"/>
                      <a:pt x="10756" y="13095"/>
                      <a:pt x="8045" y="16369"/>
                    </a:cubicBezTo>
                    <a:cubicBezTo>
                      <a:pt x="9532" y="16740"/>
                      <a:pt x="11281" y="16909"/>
                      <a:pt x="12768" y="17280"/>
                    </a:cubicBezTo>
                    <a:cubicBezTo>
                      <a:pt x="15129" y="17887"/>
                      <a:pt x="16965" y="19271"/>
                      <a:pt x="18364" y="20081"/>
                    </a:cubicBezTo>
                    <a:cubicBezTo>
                      <a:pt x="18802" y="20351"/>
                      <a:pt x="18714" y="20756"/>
                      <a:pt x="19239" y="20992"/>
                    </a:cubicBezTo>
                    <a:cubicBezTo>
                      <a:pt x="19851" y="21263"/>
                      <a:pt x="21600" y="21600"/>
                      <a:pt x="21600" y="21600"/>
                    </a:cubicBezTo>
                  </a:path>
                </a:pathLst>
              </a:custGeom>
              <a:noFill/>
              <a:ln w="127000" cap="flat">
                <a:solidFill>
                  <a:srgbClr val="7A43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4300" b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"/>
                  </a:defRPr>
                </a:pPr>
                <a:endParaRPr sz="3023"/>
              </a:p>
            </p:txBody>
          </p:sp>
          <p:sp>
            <p:nvSpPr>
              <p:cNvPr id="394" name="Line"/>
              <p:cNvSpPr/>
              <p:nvPr/>
            </p:nvSpPr>
            <p:spPr>
              <a:xfrm>
                <a:off x="0" y="884652"/>
                <a:ext cx="1052252" cy="923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46" h="21600" extrusionOk="0">
                    <a:moveTo>
                      <a:pt x="19346" y="0"/>
                    </a:moveTo>
                    <a:cubicBezTo>
                      <a:pt x="14634" y="657"/>
                      <a:pt x="10452" y="2823"/>
                      <a:pt x="5793" y="3611"/>
                    </a:cubicBezTo>
                    <a:cubicBezTo>
                      <a:pt x="5264" y="3939"/>
                      <a:pt x="2881" y="5252"/>
                      <a:pt x="2405" y="5974"/>
                    </a:cubicBezTo>
                    <a:cubicBezTo>
                      <a:pt x="-2254" y="13065"/>
                      <a:pt x="4205" y="5187"/>
                      <a:pt x="446" y="9585"/>
                    </a:cubicBezTo>
                    <a:cubicBezTo>
                      <a:pt x="-189" y="12015"/>
                      <a:pt x="-242" y="15100"/>
                      <a:pt x="922" y="17398"/>
                    </a:cubicBezTo>
                    <a:cubicBezTo>
                      <a:pt x="1187" y="17858"/>
                      <a:pt x="1822" y="18055"/>
                      <a:pt x="1928" y="18580"/>
                    </a:cubicBezTo>
                    <a:cubicBezTo>
                      <a:pt x="2140" y="19565"/>
                      <a:pt x="1928" y="20615"/>
                      <a:pt x="1928" y="21600"/>
                    </a:cubicBezTo>
                  </a:path>
                </a:pathLst>
              </a:custGeom>
              <a:noFill/>
              <a:ln w="127000" cap="flat">
                <a:solidFill>
                  <a:srgbClr val="7A4300"/>
                </a:solidFill>
                <a:prstDash val="solid"/>
                <a:round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4300" b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"/>
                  </a:defRPr>
                </a:pPr>
                <a:endParaRPr sz="3023"/>
              </a:p>
            </p:txBody>
          </p:sp>
        </p:grpSp>
      </p:grpSp>
      <p:sp>
        <p:nvSpPr>
          <p:cNvPr id="397" name="Line"/>
          <p:cNvSpPr/>
          <p:nvPr/>
        </p:nvSpPr>
        <p:spPr>
          <a:xfrm>
            <a:off x="2821782" y="4079874"/>
            <a:ext cx="725488" cy="552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1" h="21600" extrusionOk="0">
                <a:moveTo>
                  <a:pt x="0" y="0"/>
                </a:moveTo>
                <a:cubicBezTo>
                  <a:pt x="612" y="869"/>
                  <a:pt x="988" y="2048"/>
                  <a:pt x="1694" y="2855"/>
                </a:cubicBezTo>
                <a:cubicBezTo>
                  <a:pt x="5271" y="6828"/>
                  <a:pt x="2494" y="3041"/>
                  <a:pt x="5176" y="5152"/>
                </a:cubicBezTo>
                <a:cubicBezTo>
                  <a:pt x="7859" y="7262"/>
                  <a:pt x="8141" y="7883"/>
                  <a:pt x="10729" y="9124"/>
                </a:cubicBezTo>
                <a:cubicBezTo>
                  <a:pt x="20329" y="7572"/>
                  <a:pt x="15482" y="8441"/>
                  <a:pt x="20659" y="6269"/>
                </a:cubicBezTo>
                <a:cubicBezTo>
                  <a:pt x="20941" y="7014"/>
                  <a:pt x="21459" y="7697"/>
                  <a:pt x="21506" y="8503"/>
                </a:cubicBezTo>
                <a:cubicBezTo>
                  <a:pt x="21600" y="9497"/>
                  <a:pt x="21224" y="10428"/>
                  <a:pt x="21082" y="11359"/>
                </a:cubicBezTo>
                <a:cubicBezTo>
                  <a:pt x="20612" y="14834"/>
                  <a:pt x="19765" y="18124"/>
                  <a:pt x="19765" y="21600"/>
                </a:cubicBezTo>
              </a:path>
            </a:pathLst>
          </a:custGeom>
          <a:ln w="76200">
            <a:solidFill>
              <a:srgbClr val="7A43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398" name="Line"/>
          <p:cNvSpPr/>
          <p:nvPr/>
        </p:nvSpPr>
        <p:spPr>
          <a:xfrm>
            <a:off x="3254375" y="4313238"/>
            <a:ext cx="130699" cy="75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22" h="21600" extrusionOk="0">
                <a:moveTo>
                  <a:pt x="11689" y="0"/>
                </a:moveTo>
                <a:cubicBezTo>
                  <a:pt x="10927" y="546"/>
                  <a:pt x="10673" y="1137"/>
                  <a:pt x="9402" y="1637"/>
                </a:cubicBezTo>
                <a:cubicBezTo>
                  <a:pt x="8132" y="2092"/>
                  <a:pt x="5591" y="2410"/>
                  <a:pt x="4574" y="2910"/>
                </a:cubicBezTo>
                <a:cubicBezTo>
                  <a:pt x="2033" y="4093"/>
                  <a:pt x="1779" y="5411"/>
                  <a:pt x="0" y="6639"/>
                </a:cubicBezTo>
                <a:cubicBezTo>
                  <a:pt x="1525" y="8322"/>
                  <a:pt x="3304" y="10459"/>
                  <a:pt x="7115" y="12051"/>
                </a:cubicBezTo>
                <a:cubicBezTo>
                  <a:pt x="10673" y="13460"/>
                  <a:pt x="15755" y="14688"/>
                  <a:pt x="18551" y="16189"/>
                </a:cubicBezTo>
                <a:cubicBezTo>
                  <a:pt x="21600" y="19645"/>
                  <a:pt x="20838" y="17826"/>
                  <a:pt x="20838" y="21600"/>
                </a:cubicBezTo>
              </a:path>
            </a:pathLst>
          </a:custGeom>
          <a:ln w="76200">
            <a:solidFill>
              <a:srgbClr val="7A43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399" name="Line"/>
          <p:cNvSpPr/>
          <p:nvPr/>
        </p:nvSpPr>
        <p:spPr>
          <a:xfrm>
            <a:off x="2398263" y="4849813"/>
            <a:ext cx="159197" cy="246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0" h="21600" extrusionOk="0">
                <a:moveTo>
                  <a:pt x="20630" y="0"/>
                </a:moveTo>
                <a:cubicBezTo>
                  <a:pt x="17750" y="7943"/>
                  <a:pt x="17750" y="13935"/>
                  <a:pt x="5613" y="16583"/>
                </a:cubicBezTo>
                <a:cubicBezTo>
                  <a:pt x="-970" y="19510"/>
                  <a:pt x="59" y="17559"/>
                  <a:pt x="59" y="21600"/>
                </a:cubicBezTo>
              </a:path>
            </a:pathLst>
          </a:custGeom>
          <a:ln w="76200">
            <a:solidFill>
              <a:srgbClr val="7A43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00" name="Oval"/>
          <p:cNvSpPr/>
          <p:nvPr/>
        </p:nvSpPr>
        <p:spPr>
          <a:xfrm>
            <a:off x="2266950" y="3905250"/>
            <a:ext cx="303610" cy="290513"/>
          </a:xfrm>
          <a:prstGeom prst="ellipse">
            <a:avLst/>
          </a:prstGeom>
          <a:solidFill>
            <a:srgbClr val="F3862E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01" name="Oval"/>
          <p:cNvSpPr/>
          <p:nvPr/>
        </p:nvSpPr>
        <p:spPr>
          <a:xfrm>
            <a:off x="2703513" y="3905250"/>
            <a:ext cx="303610" cy="290513"/>
          </a:xfrm>
          <a:prstGeom prst="ellipse">
            <a:avLst/>
          </a:prstGeom>
          <a:solidFill>
            <a:srgbClr val="F3862E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02" name="Oval"/>
          <p:cNvSpPr/>
          <p:nvPr/>
        </p:nvSpPr>
        <p:spPr>
          <a:xfrm>
            <a:off x="2884289" y="4205883"/>
            <a:ext cx="303609" cy="290513"/>
          </a:xfrm>
          <a:prstGeom prst="ellipse">
            <a:avLst/>
          </a:prstGeom>
          <a:solidFill>
            <a:srgbClr val="F3862E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03" name="Oval"/>
          <p:cNvSpPr/>
          <p:nvPr/>
        </p:nvSpPr>
        <p:spPr>
          <a:xfrm>
            <a:off x="3348038" y="4041775"/>
            <a:ext cx="303610" cy="290513"/>
          </a:xfrm>
          <a:prstGeom prst="ellipse">
            <a:avLst/>
          </a:prstGeom>
          <a:solidFill>
            <a:srgbClr val="F3862E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04" name="Oval"/>
          <p:cNvSpPr/>
          <p:nvPr/>
        </p:nvSpPr>
        <p:spPr>
          <a:xfrm>
            <a:off x="2787651" y="4675187"/>
            <a:ext cx="303610" cy="290513"/>
          </a:xfrm>
          <a:prstGeom prst="ellipse">
            <a:avLst/>
          </a:prstGeom>
          <a:solidFill>
            <a:srgbClr val="F3862E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05" name="Oval"/>
          <p:cNvSpPr/>
          <p:nvPr/>
        </p:nvSpPr>
        <p:spPr>
          <a:xfrm>
            <a:off x="2155825" y="4624388"/>
            <a:ext cx="303610" cy="290513"/>
          </a:xfrm>
          <a:prstGeom prst="ellipse">
            <a:avLst/>
          </a:prstGeom>
          <a:solidFill>
            <a:srgbClr val="F3862E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06" name="Oval"/>
          <p:cNvSpPr/>
          <p:nvPr/>
        </p:nvSpPr>
        <p:spPr>
          <a:xfrm>
            <a:off x="1928813" y="4238625"/>
            <a:ext cx="303609" cy="290514"/>
          </a:xfrm>
          <a:prstGeom prst="ellipse">
            <a:avLst/>
          </a:prstGeom>
          <a:solidFill>
            <a:srgbClr val="F3862E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07" name="A"/>
          <p:cNvSpPr txBox="1"/>
          <p:nvPr/>
        </p:nvSpPr>
        <p:spPr>
          <a:xfrm>
            <a:off x="2707069" y="2836262"/>
            <a:ext cx="381516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buClr>
                <a:srgbClr val="E5FEEB"/>
              </a:buClr>
              <a:buFont typeface="Arial"/>
              <a:defRPr sz="4400" b="0">
                <a:solidFill>
                  <a:srgbClr val="E5FEEB"/>
                </a:solidFill>
                <a:uFill>
                  <a:solidFill>
                    <a:srgbClr val="E5FEEB"/>
                  </a:solidFill>
                </a:u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sz="3094"/>
              <a:t>A</a:t>
            </a:r>
          </a:p>
        </p:txBody>
      </p:sp>
      <p:grpSp>
        <p:nvGrpSpPr>
          <p:cNvPr id="430" name="Group"/>
          <p:cNvGrpSpPr/>
          <p:nvPr/>
        </p:nvGrpSpPr>
        <p:grpSpPr>
          <a:xfrm>
            <a:off x="5086350" y="2134194"/>
            <a:ext cx="2381252" cy="3187107"/>
            <a:chOff x="0" y="0"/>
            <a:chExt cx="3386667" cy="4532772"/>
          </a:xfrm>
        </p:grpSpPr>
        <p:sp>
          <p:nvSpPr>
            <p:cNvPr id="408" name="Shape"/>
            <p:cNvSpPr/>
            <p:nvPr/>
          </p:nvSpPr>
          <p:spPr>
            <a:xfrm>
              <a:off x="0" y="2241126"/>
              <a:ext cx="3386667" cy="2291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grpSp>
          <p:nvGrpSpPr>
            <p:cNvPr id="414" name="Group"/>
            <p:cNvGrpSpPr/>
            <p:nvPr/>
          </p:nvGrpSpPr>
          <p:grpSpPr>
            <a:xfrm>
              <a:off x="548639" y="0"/>
              <a:ext cx="2388730" cy="4148950"/>
              <a:chOff x="0" y="0"/>
              <a:chExt cx="2388729" cy="4148949"/>
            </a:xfrm>
          </p:grpSpPr>
          <p:sp>
            <p:nvSpPr>
              <p:cNvPr id="409" name="Shape"/>
              <p:cNvSpPr/>
              <p:nvPr/>
            </p:nvSpPr>
            <p:spPr>
              <a:xfrm>
                <a:off x="0" y="0"/>
                <a:ext cx="2388730" cy="2262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900"/>
                    </a:moveTo>
                    <a:lnTo>
                      <a:pt x="9257" y="18900"/>
                    </a:lnTo>
                    <a:lnTo>
                      <a:pt x="9257" y="21600"/>
                    </a:lnTo>
                    <a:lnTo>
                      <a:pt x="12343" y="21600"/>
                    </a:lnTo>
                    <a:lnTo>
                      <a:pt x="12343" y="18900"/>
                    </a:lnTo>
                    <a:lnTo>
                      <a:pt x="21600" y="18900"/>
                    </a:lnTo>
                    <a:lnTo>
                      <a:pt x="12343" y="12600"/>
                    </a:lnTo>
                    <a:lnTo>
                      <a:pt x="18514" y="12600"/>
                    </a:lnTo>
                    <a:lnTo>
                      <a:pt x="12343" y="6300"/>
                    </a:lnTo>
                    <a:lnTo>
                      <a:pt x="15429" y="6300"/>
                    </a:lnTo>
                    <a:lnTo>
                      <a:pt x="10800" y="0"/>
                    </a:lnTo>
                    <a:lnTo>
                      <a:pt x="6171" y="6300"/>
                    </a:lnTo>
                    <a:lnTo>
                      <a:pt x="9257" y="6300"/>
                    </a:lnTo>
                    <a:lnTo>
                      <a:pt x="3086" y="12600"/>
                    </a:lnTo>
                    <a:lnTo>
                      <a:pt x="9257" y="12600"/>
                    </a:lnTo>
                    <a:close/>
                  </a:path>
                </a:pathLst>
              </a:custGeom>
              <a:solidFill>
                <a:srgbClr val="43A95F"/>
              </a:solidFill>
              <a:ln w="12700" cap="flat">
                <a:noFill/>
                <a:round/>
              </a:ln>
              <a:effectLst>
                <a:outerShdw blurRad="63500" dist="101600" dir="2700000" rotWithShape="0">
                  <a:srgbClr val="929292">
                    <a:alpha val="75000"/>
                  </a:srgbClr>
                </a:outerShdw>
              </a:effec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algn="ctr" defTabSz="410751">
                  <a:defRPr sz="4300" b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"/>
                  </a:defRPr>
                </a:pPr>
                <a:endParaRPr sz="3023"/>
              </a:p>
            </p:txBody>
          </p:sp>
          <p:grpSp>
            <p:nvGrpSpPr>
              <p:cNvPr id="413" name="Group"/>
              <p:cNvGrpSpPr/>
              <p:nvPr/>
            </p:nvGrpSpPr>
            <p:grpSpPr>
              <a:xfrm>
                <a:off x="279399" y="2229837"/>
                <a:ext cx="1422966" cy="1919113"/>
                <a:chOff x="0" y="0"/>
                <a:chExt cx="1422964" cy="1919111"/>
              </a:xfrm>
            </p:grpSpPr>
            <p:sp>
              <p:nvSpPr>
                <p:cNvPr id="410" name="Line"/>
                <p:cNvSpPr/>
                <p:nvPr/>
              </p:nvSpPr>
              <p:spPr>
                <a:xfrm>
                  <a:off x="616938" y="0"/>
                  <a:ext cx="292101" cy="19191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0925" y="1093"/>
                        <a:pt x="19237" y="2160"/>
                        <a:pt x="18562" y="3253"/>
                      </a:cubicBezTo>
                      <a:cubicBezTo>
                        <a:pt x="17212" y="5362"/>
                        <a:pt x="19237" y="9123"/>
                        <a:pt x="7763" y="10927"/>
                      </a:cubicBezTo>
                      <a:cubicBezTo>
                        <a:pt x="5906" y="11791"/>
                        <a:pt x="2025" y="12401"/>
                        <a:pt x="0" y="13240"/>
                      </a:cubicBezTo>
                      <a:cubicBezTo>
                        <a:pt x="506" y="14332"/>
                        <a:pt x="675" y="15425"/>
                        <a:pt x="1688" y="16492"/>
                      </a:cubicBezTo>
                      <a:cubicBezTo>
                        <a:pt x="2531" y="17255"/>
                        <a:pt x="7088" y="17814"/>
                        <a:pt x="7763" y="18576"/>
                      </a:cubicBezTo>
                      <a:cubicBezTo>
                        <a:pt x="8606" y="19567"/>
                        <a:pt x="7763" y="20584"/>
                        <a:pt x="7763" y="21600"/>
                      </a:cubicBezTo>
                    </a:path>
                  </a:pathLst>
                </a:custGeom>
                <a:noFill/>
                <a:ln w="127000" cap="flat">
                  <a:solidFill>
                    <a:srgbClr val="7A4300"/>
                  </a:solidFill>
                  <a:prstDash val="solid"/>
                  <a:round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>
                    <a:defRPr sz="4300" b="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Futura"/>
                    </a:defRPr>
                  </a:pPr>
                  <a:endParaRPr sz="3023"/>
                </a:p>
              </p:txBody>
            </p:sp>
            <p:sp>
              <p:nvSpPr>
                <p:cNvPr id="411" name="Line"/>
                <p:cNvSpPr/>
                <p:nvPr/>
              </p:nvSpPr>
              <p:spPr>
                <a:xfrm>
                  <a:off x="865293" y="329635"/>
                  <a:ext cx="557672" cy="14478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700" y="1350"/>
                        <a:pt x="700" y="2126"/>
                        <a:pt x="3236" y="3105"/>
                      </a:cubicBezTo>
                      <a:cubicBezTo>
                        <a:pt x="4372" y="4388"/>
                        <a:pt x="6821" y="5096"/>
                        <a:pt x="8832" y="6176"/>
                      </a:cubicBezTo>
                      <a:cubicBezTo>
                        <a:pt x="11543" y="9450"/>
                        <a:pt x="10756" y="13095"/>
                        <a:pt x="8045" y="16369"/>
                      </a:cubicBezTo>
                      <a:cubicBezTo>
                        <a:pt x="9532" y="16740"/>
                        <a:pt x="11281" y="16909"/>
                        <a:pt x="12768" y="17280"/>
                      </a:cubicBezTo>
                      <a:cubicBezTo>
                        <a:pt x="15129" y="17887"/>
                        <a:pt x="16965" y="19271"/>
                        <a:pt x="18364" y="20081"/>
                      </a:cubicBezTo>
                      <a:cubicBezTo>
                        <a:pt x="18802" y="20351"/>
                        <a:pt x="18714" y="20756"/>
                        <a:pt x="19239" y="20992"/>
                      </a:cubicBezTo>
                      <a:cubicBezTo>
                        <a:pt x="19851" y="21262"/>
                        <a:pt x="21600" y="21600"/>
                        <a:pt x="21600" y="21600"/>
                      </a:cubicBezTo>
                    </a:path>
                  </a:pathLst>
                </a:custGeom>
                <a:noFill/>
                <a:ln w="127000" cap="flat">
                  <a:solidFill>
                    <a:srgbClr val="7A4300"/>
                  </a:solidFill>
                  <a:prstDash val="solid"/>
                  <a:round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>
                    <a:defRPr sz="4300" b="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Futura"/>
                    </a:defRPr>
                  </a:pPr>
                  <a:endParaRPr sz="3023"/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>
                  <a:off x="-1" y="722488"/>
                  <a:ext cx="824655" cy="7428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346" h="21600" extrusionOk="0">
                      <a:moveTo>
                        <a:pt x="19346" y="0"/>
                      </a:moveTo>
                      <a:cubicBezTo>
                        <a:pt x="14634" y="657"/>
                        <a:pt x="10452" y="2823"/>
                        <a:pt x="5793" y="3611"/>
                      </a:cubicBezTo>
                      <a:cubicBezTo>
                        <a:pt x="5264" y="3939"/>
                        <a:pt x="2881" y="5252"/>
                        <a:pt x="2405" y="5974"/>
                      </a:cubicBezTo>
                      <a:cubicBezTo>
                        <a:pt x="-2254" y="13065"/>
                        <a:pt x="4205" y="5187"/>
                        <a:pt x="446" y="9585"/>
                      </a:cubicBezTo>
                      <a:cubicBezTo>
                        <a:pt x="-189" y="12015"/>
                        <a:pt x="-242" y="15100"/>
                        <a:pt x="922" y="17398"/>
                      </a:cubicBezTo>
                      <a:cubicBezTo>
                        <a:pt x="1187" y="17858"/>
                        <a:pt x="1822" y="18055"/>
                        <a:pt x="1928" y="18580"/>
                      </a:cubicBezTo>
                      <a:cubicBezTo>
                        <a:pt x="2140" y="19565"/>
                        <a:pt x="1928" y="20615"/>
                        <a:pt x="1928" y="21600"/>
                      </a:cubicBezTo>
                    </a:path>
                  </a:pathLst>
                </a:custGeom>
                <a:noFill/>
                <a:ln w="127000" cap="flat">
                  <a:solidFill>
                    <a:srgbClr val="7A4300"/>
                  </a:solidFill>
                  <a:prstDash val="solid"/>
                  <a:round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51">
                    <a:defRPr sz="4300" b="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Futura"/>
                    </a:defRPr>
                  </a:pPr>
                  <a:endParaRPr sz="3023"/>
                </a:p>
              </p:txBody>
            </p:sp>
          </p:grpSp>
        </p:grpSp>
        <p:sp>
          <p:nvSpPr>
            <p:cNvPr id="415" name="Oval"/>
            <p:cNvSpPr/>
            <p:nvPr/>
          </p:nvSpPr>
          <p:spPr>
            <a:xfrm>
              <a:off x="2451946" y="3221002"/>
              <a:ext cx="431801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16" name="Oval"/>
            <p:cNvSpPr/>
            <p:nvPr/>
          </p:nvSpPr>
          <p:spPr>
            <a:xfrm>
              <a:off x="1124373" y="3850922"/>
              <a:ext cx="431801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17" name="Oval"/>
            <p:cNvSpPr/>
            <p:nvPr/>
          </p:nvSpPr>
          <p:spPr>
            <a:xfrm>
              <a:off x="885048" y="2561731"/>
              <a:ext cx="431801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18" name="Oval"/>
            <p:cNvSpPr/>
            <p:nvPr/>
          </p:nvSpPr>
          <p:spPr>
            <a:xfrm>
              <a:off x="1223715" y="3171331"/>
              <a:ext cx="431801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19" name="Oval"/>
            <p:cNvSpPr/>
            <p:nvPr/>
          </p:nvSpPr>
          <p:spPr>
            <a:xfrm>
              <a:off x="1505937" y="2561731"/>
              <a:ext cx="431801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20" name="Oval"/>
            <p:cNvSpPr/>
            <p:nvPr/>
          </p:nvSpPr>
          <p:spPr>
            <a:xfrm>
              <a:off x="1757679" y="2986193"/>
              <a:ext cx="431801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21" name="Oval"/>
            <p:cNvSpPr/>
            <p:nvPr/>
          </p:nvSpPr>
          <p:spPr>
            <a:xfrm>
              <a:off x="2252979" y="3636433"/>
              <a:ext cx="431801" cy="413175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22" name="Oval"/>
            <p:cNvSpPr/>
            <p:nvPr/>
          </p:nvSpPr>
          <p:spPr>
            <a:xfrm>
              <a:off x="2422595" y="2755900"/>
              <a:ext cx="431801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23" name="Oval"/>
            <p:cNvSpPr/>
            <p:nvPr/>
          </p:nvSpPr>
          <p:spPr>
            <a:xfrm>
              <a:off x="1625600" y="3656753"/>
              <a:ext cx="431800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24" name="Oval"/>
            <p:cNvSpPr/>
            <p:nvPr/>
          </p:nvSpPr>
          <p:spPr>
            <a:xfrm>
              <a:off x="727004" y="3584504"/>
              <a:ext cx="431801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25" name="Oval"/>
            <p:cNvSpPr/>
            <p:nvPr/>
          </p:nvSpPr>
          <p:spPr>
            <a:xfrm>
              <a:off x="411479" y="3035864"/>
              <a:ext cx="431801" cy="413175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26" name="Oval"/>
            <p:cNvSpPr/>
            <p:nvPr/>
          </p:nvSpPr>
          <p:spPr>
            <a:xfrm>
              <a:off x="1864924" y="3372273"/>
              <a:ext cx="431801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27" name="Oval"/>
            <p:cNvSpPr/>
            <p:nvPr/>
          </p:nvSpPr>
          <p:spPr>
            <a:xfrm>
              <a:off x="887306" y="3011029"/>
              <a:ext cx="431801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28" name="Oval"/>
            <p:cNvSpPr/>
            <p:nvPr/>
          </p:nvSpPr>
          <p:spPr>
            <a:xfrm>
              <a:off x="2072639" y="2466904"/>
              <a:ext cx="431801" cy="413174"/>
            </a:xfrm>
            <a:prstGeom prst="ellipse">
              <a:avLst/>
            </a:prstGeom>
            <a:solidFill>
              <a:srgbClr val="F3862E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4300" b="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"/>
                </a:defRPr>
              </a:pPr>
              <a:endParaRPr sz="3023"/>
            </a:p>
          </p:txBody>
        </p:sp>
        <p:sp>
          <p:nvSpPr>
            <p:cNvPr id="429" name="B"/>
            <p:cNvSpPr txBox="1"/>
            <p:nvPr/>
          </p:nvSpPr>
          <p:spPr>
            <a:xfrm>
              <a:off x="1482849" y="1100094"/>
              <a:ext cx="410371" cy="779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ctr" defTabSz="584200">
                <a:buClr>
                  <a:srgbClr val="E5FEEB"/>
                </a:buClr>
                <a:buFont typeface="Arial"/>
                <a:defRPr sz="4400" b="0">
                  <a:solidFill>
                    <a:srgbClr val="E5FEEB"/>
                  </a:solidFill>
                  <a:uFill>
                    <a:solidFill>
                      <a:srgbClr val="E5FEEB"/>
                    </a:solidFill>
                  </a:uFill>
                  <a:latin typeface="+mj-lt"/>
                  <a:ea typeface="+mj-ea"/>
                  <a:cs typeface="+mj-cs"/>
                  <a:sym typeface="Futura"/>
                </a:defRPr>
              </a:lvl1pPr>
            </a:lstStyle>
            <a:p>
              <a:r>
                <a:rPr sz="3094"/>
                <a:t>B</a:t>
              </a:r>
            </a:p>
          </p:txBody>
        </p:sp>
      </p:grpSp>
      <p:sp>
        <p:nvSpPr>
          <p:cNvPr id="431" name="&gt;"/>
          <p:cNvSpPr txBox="1"/>
          <p:nvPr/>
        </p:nvSpPr>
        <p:spPr>
          <a:xfrm>
            <a:off x="4271625" y="2260255"/>
            <a:ext cx="609142" cy="1175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buClr>
                <a:srgbClr val="00A500"/>
              </a:buClr>
              <a:buFont typeface="Arial"/>
              <a:defRPr sz="10200">
                <a:solidFill>
                  <a:srgbClr val="00A500"/>
                </a:solidFill>
                <a:uFill>
                  <a:solidFill>
                    <a:srgbClr val="00A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7172"/>
              <a:t>&gt;</a:t>
            </a:r>
          </a:p>
        </p:txBody>
      </p:sp>
      <p:sp>
        <p:nvSpPr>
          <p:cNvPr id="432" name="&lt;"/>
          <p:cNvSpPr txBox="1"/>
          <p:nvPr/>
        </p:nvSpPr>
        <p:spPr>
          <a:xfrm>
            <a:off x="4201775" y="4104930"/>
            <a:ext cx="609142" cy="1175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584200">
              <a:buClr>
                <a:srgbClr val="FF4C00"/>
              </a:buClr>
              <a:buFont typeface="Arial"/>
              <a:defRPr sz="10200">
                <a:solidFill>
                  <a:srgbClr val="FF4C00"/>
                </a:solidFill>
                <a:uFill>
                  <a:solidFill>
                    <a:srgbClr val="FF4C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7172"/>
              <a:t>&lt;</a:t>
            </a:r>
          </a:p>
        </p:txBody>
      </p:sp>
      <p:sp>
        <p:nvSpPr>
          <p:cNvPr id="433" name="Low R* species…"/>
          <p:cNvSpPr txBox="1"/>
          <p:nvPr/>
        </p:nvSpPr>
        <p:spPr>
          <a:xfrm>
            <a:off x="3098209" y="5608770"/>
            <a:ext cx="3310394" cy="971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497822" algn="ctr" defTabSz="410751">
              <a:spcBef>
                <a:spcPts val="633"/>
              </a:spcBef>
              <a:buClr>
                <a:srgbClr val="000000"/>
              </a:buClr>
              <a:buFont typeface="Arial"/>
              <a:defRPr sz="38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672"/>
              <a:t>Low R* species </a:t>
            </a:r>
          </a:p>
          <a:p>
            <a:pPr marL="497822" algn="ctr" defTabSz="410751">
              <a:spcBef>
                <a:spcPts val="633"/>
              </a:spcBef>
              <a:buClr>
                <a:srgbClr val="000000"/>
              </a:buClr>
              <a:buFont typeface="Arial"/>
              <a:defRPr sz="38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672"/>
              <a:t>= better competitor</a:t>
            </a:r>
          </a:p>
        </p:txBody>
      </p:sp>
      <p:sp>
        <p:nvSpPr>
          <p:cNvPr id="434" name="Limiting…"/>
          <p:cNvSpPr txBox="1"/>
          <p:nvPr/>
        </p:nvSpPr>
        <p:spPr>
          <a:xfrm>
            <a:off x="516090" y="5002937"/>
            <a:ext cx="1383392" cy="80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>
              <a:buClr>
                <a:srgbClr val="FF7C00"/>
              </a:buClr>
              <a:buFont typeface="Arial"/>
              <a:defRPr sz="3400">
                <a:solidFill>
                  <a:srgbClr val="FF7C00"/>
                </a:solidFill>
                <a:uFill>
                  <a:solidFill>
                    <a:srgbClr val="FF7C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391"/>
              <a:t>Limiting</a:t>
            </a:r>
          </a:p>
          <a:p>
            <a:pPr algn="ctr" defTabSz="410751">
              <a:buClr>
                <a:srgbClr val="FF7C00"/>
              </a:buClr>
              <a:buFont typeface="Arial"/>
              <a:defRPr sz="3400">
                <a:solidFill>
                  <a:srgbClr val="FF7C00"/>
                </a:solidFill>
                <a:uFill>
                  <a:solidFill>
                    <a:srgbClr val="FF7C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391"/>
              <a:t>Resource</a:t>
            </a:r>
          </a:p>
        </p:txBody>
      </p:sp>
      <p:sp>
        <p:nvSpPr>
          <p:cNvPr id="435" name="Line"/>
          <p:cNvSpPr/>
          <p:nvPr/>
        </p:nvSpPr>
        <p:spPr>
          <a:xfrm flipV="1">
            <a:off x="1830586" y="4875610"/>
            <a:ext cx="383977" cy="535781"/>
          </a:xfrm>
          <a:prstGeom prst="line">
            <a:avLst/>
          </a:prstGeom>
          <a:ln w="38100">
            <a:solidFill>
              <a:srgbClr val="FF8647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36" name="Line"/>
          <p:cNvSpPr/>
          <p:nvPr/>
        </p:nvSpPr>
        <p:spPr>
          <a:xfrm flipH="1" flipV="1">
            <a:off x="3196828" y="5331023"/>
            <a:ext cx="303609" cy="607219"/>
          </a:xfrm>
          <a:prstGeom prst="line">
            <a:avLst/>
          </a:prstGeom>
          <a:ln w="63500">
            <a:solidFill>
              <a:srgbClr val="E32400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1015352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ine"/>
          <p:cNvSpPr/>
          <p:nvPr/>
        </p:nvSpPr>
        <p:spPr>
          <a:xfrm flipV="1">
            <a:off x="2122344" y="937340"/>
            <a:ext cx="1588" cy="3286126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5" name="Line"/>
          <p:cNvSpPr/>
          <p:nvPr/>
        </p:nvSpPr>
        <p:spPr>
          <a:xfrm>
            <a:off x="2122344" y="4223465"/>
            <a:ext cx="5265738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6" name="[R]"/>
          <p:cNvSpPr txBox="1"/>
          <p:nvPr/>
        </p:nvSpPr>
        <p:spPr>
          <a:xfrm>
            <a:off x="4291265" y="4450870"/>
            <a:ext cx="1482328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[R]</a:t>
            </a:r>
          </a:p>
        </p:txBody>
      </p:sp>
      <p:sp>
        <p:nvSpPr>
          <p:cNvPr id="457" name="Line"/>
          <p:cNvSpPr/>
          <p:nvPr/>
        </p:nvSpPr>
        <p:spPr>
          <a:xfrm>
            <a:off x="3041109" y="1099265"/>
            <a:ext cx="3812977" cy="3045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58" name="Line"/>
          <p:cNvSpPr/>
          <p:nvPr/>
        </p:nvSpPr>
        <p:spPr>
          <a:xfrm>
            <a:off x="2130281" y="3232865"/>
            <a:ext cx="4572000" cy="1588"/>
          </a:xfrm>
          <a:prstGeom prst="line">
            <a:avLst/>
          </a:prstGeom>
          <a:ln w="38100">
            <a:solidFill>
              <a:srgbClr val="FF2600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9" name="Circle"/>
          <p:cNvSpPr/>
          <p:nvPr/>
        </p:nvSpPr>
        <p:spPr>
          <a:xfrm>
            <a:off x="3121476" y="3156666"/>
            <a:ext cx="151805" cy="151805"/>
          </a:xfrm>
          <a:prstGeom prst="ellipse">
            <a:avLst/>
          </a:prstGeom>
          <a:solidFill>
            <a:srgbClr val="FF2600"/>
          </a:solidFill>
          <a:ln w="127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0" name="Line"/>
          <p:cNvSpPr/>
          <p:nvPr/>
        </p:nvSpPr>
        <p:spPr>
          <a:xfrm>
            <a:off x="3192914" y="3232865"/>
            <a:ext cx="1588" cy="910829"/>
          </a:xfrm>
          <a:prstGeom prst="line">
            <a:avLst/>
          </a:prstGeom>
          <a:ln w="127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1" name="Growth rate dN/Ndt"/>
          <p:cNvSpPr txBox="1"/>
          <p:nvPr/>
        </p:nvSpPr>
        <p:spPr>
          <a:xfrm rot="16200000">
            <a:off x="255047" y="2107767"/>
            <a:ext cx="2366368" cy="102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Growth rate dN/Ndt</a:t>
            </a:r>
          </a:p>
        </p:txBody>
      </p:sp>
      <p:sp>
        <p:nvSpPr>
          <p:cNvPr id="462" name="B"/>
          <p:cNvSpPr txBox="1"/>
          <p:nvPr/>
        </p:nvSpPr>
        <p:spPr>
          <a:xfrm>
            <a:off x="6764789" y="2002294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63" name="Line"/>
          <p:cNvSpPr/>
          <p:nvPr/>
        </p:nvSpPr>
        <p:spPr>
          <a:xfrm>
            <a:off x="2433891" y="2273817"/>
            <a:ext cx="4268391" cy="1902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4" name="Line"/>
          <p:cNvSpPr/>
          <p:nvPr/>
        </p:nvSpPr>
        <p:spPr>
          <a:xfrm>
            <a:off x="2130281" y="3416817"/>
            <a:ext cx="4572000" cy="1588"/>
          </a:xfrm>
          <a:prstGeom prst="line">
            <a:avLst/>
          </a:prstGeom>
          <a:ln w="38100">
            <a:solidFill>
              <a:srgbClr val="4180FF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5" name="Circle"/>
          <p:cNvSpPr/>
          <p:nvPr/>
        </p:nvSpPr>
        <p:spPr>
          <a:xfrm>
            <a:off x="2585695" y="3340617"/>
            <a:ext cx="151805" cy="151805"/>
          </a:xfrm>
          <a:prstGeom prst="ellipse">
            <a:avLst/>
          </a:prstGeom>
          <a:solidFill>
            <a:srgbClr val="4180FF"/>
          </a:solidFill>
          <a:ln w="127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6" name="R*B"/>
          <p:cNvSpPr txBox="1"/>
          <p:nvPr/>
        </p:nvSpPr>
        <p:spPr>
          <a:xfrm>
            <a:off x="2319789" y="4258231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868686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 dirty="0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 dirty="0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</a:p>
        </p:txBody>
      </p:sp>
      <p:sp>
        <p:nvSpPr>
          <p:cNvPr id="467" name="Line"/>
          <p:cNvSpPr/>
          <p:nvPr/>
        </p:nvSpPr>
        <p:spPr>
          <a:xfrm>
            <a:off x="2666062" y="3493016"/>
            <a:ext cx="1588" cy="687587"/>
          </a:xfrm>
          <a:prstGeom prst="line">
            <a:avLst/>
          </a:prstGeom>
          <a:ln w="12700">
            <a:solidFill>
              <a:srgbClr val="4180FF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8" name="A"/>
          <p:cNvSpPr txBox="1"/>
          <p:nvPr/>
        </p:nvSpPr>
        <p:spPr>
          <a:xfrm>
            <a:off x="6336164" y="87298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69" name="R*A"/>
          <p:cNvSpPr txBox="1"/>
          <p:nvPr/>
        </p:nvSpPr>
        <p:spPr>
          <a:xfrm>
            <a:off x="2916093" y="4288591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E324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22344" y="152400"/>
            <a:ext cx="3605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R* Principle</a:t>
            </a:r>
            <a:endParaRPr lang="en-US" sz="4000" b="1" dirty="0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190356" y="5071471"/>
            <a:ext cx="8451850" cy="9159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b="1" dirty="0">
                <a:latin typeface="Arial" pitchFamily="34" charset="0"/>
                <a:ea typeface="MS PGothic" pitchFamily="34" charset="-128"/>
              </a:rPr>
              <a:t>Two species together…the species with the lowest R* always wins</a:t>
            </a:r>
          </a:p>
          <a:p>
            <a:endParaRPr lang="en-US" sz="18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1800" b="1" i="1" dirty="0">
                <a:solidFill>
                  <a:schemeClr val="accent2"/>
                </a:solidFill>
                <a:latin typeface="Arial" pitchFamily="34" charset="0"/>
                <a:ea typeface="MS PGothic" pitchFamily="34" charset="-128"/>
              </a:rPr>
              <a:t>….when there is only one limiting resource, and the system is at equilibrium</a:t>
            </a: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1142205" y="6330282"/>
            <a:ext cx="5665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ea typeface="MS PGothic" pitchFamily="34" charset="-128"/>
              </a:rPr>
              <a:t>…But, then how do species coexist??</a:t>
            </a:r>
          </a:p>
        </p:txBody>
      </p:sp>
    </p:spTree>
    <p:extLst>
      <p:ext uri="{BB962C8B-B14F-4D97-AF65-F5344CB8AC3E}">
        <p14:creationId xmlns:p14="http://schemas.microsoft.com/office/powerpoint/2010/main" val="1949642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21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ine"/>
          <p:cNvSpPr/>
          <p:nvPr/>
        </p:nvSpPr>
        <p:spPr>
          <a:xfrm flipV="1">
            <a:off x="2122344" y="937340"/>
            <a:ext cx="1588" cy="3286126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5" name="Line"/>
          <p:cNvSpPr/>
          <p:nvPr/>
        </p:nvSpPr>
        <p:spPr>
          <a:xfrm>
            <a:off x="2122344" y="4223465"/>
            <a:ext cx="5265738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6" name="[R]"/>
          <p:cNvSpPr txBox="1"/>
          <p:nvPr/>
        </p:nvSpPr>
        <p:spPr>
          <a:xfrm>
            <a:off x="4291265" y="4450870"/>
            <a:ext cx="1482328" cy="548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[R]</a:t>
            </a:r>
          </a:p>
        </p:txBody>
      </p:sp>
      <p:sp>
        <p:nvSpPr>
          <p:cNvPr id="457" name="Line"/>
          <p:cNvSpPr/>
          <p:nvPr/>
        </p:nvSpPr>
        <p:spPr>
          <a:xfrm>
            <a:off x="3041109" y="1099265"/>
            <a:ext cx="3812977" cy="3045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58" name="Line"/>
          <p:cNvSpPr/>
          <p:nvPr/>
        </p:nvSpPr>
        <p:spPr>
          <a:xfrm>
            <a:off x="2130281" y="3232865"/>
            <a:ext cx="4572000" cy="1588"/>
          </a:xfrm>
          <a:prstGeom prst="line">
            <a:avLst/>
          </a:prstGeom>
          <a:ln w="38100">
            <a:solidFill>
              <a:srgbClr val="FF2600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59" name="Circle"/>
          <p:cNvSpPr/>
          <p:nvPr/>
        </p:nvSpPr>
        <p:spPr>
          <a:xfrm>
            <a:off x="3209384" y="3158550"/>
            <a:ext cx="151805" cy="151805"/>
          </a:xfrm>
          <a:prstGeom prst="ellipse">
            <a:avLst/>
          </a:prstGeom>
          <a:solidFill>
            <a:srgbClr val="FF2600"/>
          </a:solidFill>
          <a:ln w="12700">
            <a:solidFill>
              <a:srgbClr val="FF2600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0" name="Line"/>
          <p:cNvSpPr/>
          <p:nvPr/>
        </p:nvSpPr>
        <p:spPr>
          <a:xfrm>
            <a:off x="3192914" y="3232865"/>
            <a:ext cx="1588" cy="910829"/>
          </a:xfrm>
          <a:prstGeom prst="line">
            <a:avLst/>
          </a:prstGeom>
          <a:ln w="12700">
            <a:solidFill>
              <a:srgbClr val="FF4013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1" name="Growth rate dN/Ndt"/>
          <p:cNvSpPr txBox="1"/>
          <p:nvPr/>
        </p:nvSpPr>
        <p:spPr>
          <a:xfrm rot="16200000">
            <a:off x="255047" y="2107767"/>
            <a:ext cx="2366368" cy="1024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4400" b="0">
                <a:solidFill>
                  <a:srgbClr val="E324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3094"/>
              <a:t>Growth rate dN/Ndt</a:t>
            </a:r>
          </a:p>
        </p:txBody>
      </p:sp>
      <p:sp>
        <p:nvSpPr>
          <p:cNvPr id="462" name="B"/>
          <p:cNvSpPr txBox="1"/>
          <p:nvPr/>
        </p:nvSpPr>
        <p:spPr>
          <a:xfrm>
            <a:off x="6764789" y="2002294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63" name="Line"/>
          <p:cNvSpPr/>
          <p:nvPr/>
        </p:nvSpPr>
        <p:spPr>
          <a:xfrm>
            <a:off x="2433891" y="2273817"/>
            <a:ext cx="4268391" cy="1902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8" y="17208"/>
                  <a:pt x="836" y="12816"/>
                  <a:pt x="2700" y="9504"/>
                </a:cubicBezTo>
                <a:cubicBezTo>
                  <a:pt x="4564" y="6192"/>
                  <a:pt x="8036" y="3312"/>
                  <a:pt x="11186" y="1728"/>
                </a:cubicBezTo>
                <a:cubicBezTo>
                  <a:pt x="14336" y="144"/>
                  <a:pt x="17968" y="72"/>
                  <a:pt x="21600" y="0"/>
                </a:cubicBezTo>
              </a:path>
            </a:pathLst>
          </a:custGeom>
          <a:ln w="381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4" name="Line"/>
          <p:cNvSpPr/>
          <p:nvPr/>
        </p:nvSpPr>
        <p:spPr>
          <a:xfrm>
            <a:off x="2130281" y="3416817"/>
            <a:ext cx="4572000" cy="1588"/>
          </a:xfrm>
          <a:prstGeom prst="line">
            <a:avLst/>
          </a:prstGeom>
          <a:ln w="38100">
            <a:solidFill>
              <a:srgbClr val="4180FF"/>
            </a:solidFill>
            <a:prstDash val="sysDot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5" name="Circle"/>
          <p:cNvSpPr/>
          <p:nvPr/>
        </p:nvSpPr>
        <p:spPr>
          <a:xfrm>
            <a:off x="2585695" y="3340617"/>
            <a:ext cx="151805" cy="151805"/>
          </a:xfrm>
          <a:prstGeom prst="ellipse">
            <a:avLst/>
          </a:prstGeom>
          <a:solidFill>
            <a:srgbClr val="4180FF"/>
          </a:solidFill>
          <a:ln w="12700">
            <a:solidFill>
              <a:srgbClr val="4180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66" name="R*B"/>
          <p:cNvSpPr txBox="1"/>
          <p:nvPr/>
        </p:nvSpPr>
        <p:spPr>
          <a:xfrm>
            <a:off x="2319789" y="4258231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868686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>
                <a:solidFill>
                  <a:srgbClr val="4180FF"/>
                </a:solidFill>
                <a:uFill>
                  <a:solidFill>
                    <a:srgbClr val="4180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</a:p>
        </p:txBody>
      </p:sp>
      <p:sp>
        <p:nvSpPr>
          <p:cNvPr id="467" name="Line"/>
          <p:cNvSpPr/>
          <p:nvPr/>
        </p:nvSpPr>
        <p:spPr>
          <a:xfrm>
            <a:off x="2666062" y="3493016"/>
            <a:ext cx="1588" cy="687587"/>
          </a:xfrm>
          <a:prstGeom prst="line">
            <a:avLst/>
          </a:prstGeom>
          <a:ln w="12700">
            <a:solidFill>
              <a:srgbClr val="4180FF"/>
            </a:solidFill>
            <a:tailEnd type="triangle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68" name="A"/>
          <p:cNvSpPr txBox="1"/>
          <p:nvPr/>
        </p:nvSpPr>
        <p:spPr>
          <a:xfrm>
            <a:off x="6336164" y="87298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E32400"/>
                </a:solidFill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69" name="R*A"/>
          <p:cNvSpPr txBox="1"/>
          <p:nvPr/>
        </p:nvSpPr>
        <p:spPr>
          <a:xfrm>
            <a:off x="2916093" y="4288591"/>
            <a:ext cx="723305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4180FF"/>
              </a:buClr>
              <a:buFont typeface="Times New Roman"/>
              <a:defRPr sz="4000" b="0">
                <a:solidFill>
                  <a:srgbClr val="E324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R*</a:t>
            </a:r>
            <a:r>
              <a:rPr sz="2391" baseline="-19411">
                <a:uFill>
                  <a:solidFill>
                    <a:srgbClr val="E324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6327" y="5147927"/>
            <a:ext cx="77183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Requirement </a:t>
            </a:r>
            <a:r>
              <a:rPr lang="en-US" sz="4000" b="1" dirty="0" smtClean="0"/>
              <a:t>Niche&gt;&gt;</a:t>
            </a:r>
            <a:r>
              <a:rPr lang="en-US" sz="4000" b="1" dirty="0" smtClean="0"/>
              <a:t>Impact Niche </a:t>
            </a:r>
          </a:p>
          <a:p>
            <a:r>
              <a:rPr lang="en-US" sz="4000" b="1" dirty="0" smtClean="0"/>
              <a:t>When only one resource…</a:t>
            </a:r>
            <a:endParaRPr lang="en-US" sz="4000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314666" y="3468196"/>
            <a:ext cx="673064" cy="534"/>
          </a:xfrm>
          <a:prstGeom prst="straightConnector1">
            <a:avLst/>
          </a:prstGeom>
          <a:ln w="349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916093" y="3199688"/>
            <a:ext cx="673064" cy="534"/>
          </a:xfrm>
          <a:prstGeom prst="straightConnector1">
            <a:avLst/>
          </a:prstGeom>
          <a:ln w="3175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788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3"/>
          <a:stretch>
            <a:fillRect/>
          </a:stretch>
        </p:blipFill>
        <p:spPr bwMode="auto">
          <a:xfrm>
            <a:off x="0" y="216359"/>
            <a:ext cx="4053058" cy="28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80348" y="3029259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93919" y="1184519"/>
            <a:ext cx="121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2</a:t>
            </a:r>
            <a:endParaRPr lang="en-US" dirty="0"/>
          </a:p>
        </p:txBody>
      </p:sp>
      <p:pic>
        <p:nvPicPr>
          <p:cNvPr id="6" name="droppedImage.png" descr="droppedImag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2667000"/>
            <a:ext cx="5123673" cy="396716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4876800" y="300334"/>
            <a:ext cx="3961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But what about when &gt;1 resource?</a:t>
            </a:r>
          </a:p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(nitrogen, phosphorus, light, water, </a:t>
            </a:r>
            <a:r>
              <a:rPr lang="en-US" b="1" dirty="0" err="1" smtClean="0">
                <a:solidFill>
                  <a:srgbClr val="FF0000"/>
                </a:solidFill>
              </a:rPr>
              <a:t>etc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7933" y="3733800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MacArthur 1972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229766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Tilman</a:t>
            </a:r>
            <a:r>
              <a:rPr lang="en-US" dirty="0" smtClean="0"/>
              <a:t> 1982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9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ine"/>
          <p:cNvSpPr/>
          <p:nvPr/>
        </p:nvSpPr>
        <p:spPr>
          <a:xfrm flipV="1">
            <a:off x="4724400" y="1479551"/>
            <a:ext cx="1588" cy="3244851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3" name="Line"/>
          <p:cNvSpPr/>
          <p:nvPr/>
        </p:nvSpPr>
        <p:spPr>
          <a:xfrm>
            <a:off x="4724400" y="4724400"/>
            <a:ext cx="3444876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4" name="[R1]"/>
          <p:cNvSpPr txBox="1"/>
          <p:nvPr/>
        </p:nvSpPr>
        <p:spPr>
          <a:xfrm>
            <a:off x="5919788" y="4868902"/>
            <a:ext cx="1482329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5" name="[R2]"/>
          <p:cNvSpPr txBox="1"/>
          <p:nvPr/>
        </p:nvSpPr>
        <p:spPr>
          <a:xfrm>
            <a:off x="3504010" y="2752368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 dirty="0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2391" dirty="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6" name="A"/>
          <p:cNvSpPr txBox="1"/>
          <p:nvPr/>
        </p:nvSpPr>
        <p:spPr>
          <a:xfrm>
            <a:off x="7886700" y="3295789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 dirty="0"/>
              <a:t>A</a:t>
            </a:r>
          </a:p>
        </p:txBody>
      </p:sp>
      <p:grpSp>
        <p:nvGrpSpPr>
          <p:cNvPr id="487" name="Group"/>
          <p:cNvGrpSpPr/>
          <p:nvPr/>
        </p:nvGrpSpPr>
        <p:grpSpPr>
          <a:xfrm>
            <a:off x="5122863" y="1511102"/>
            <a:ext cx="2771775" cy="2055416"/>
            <a:chOff x="0" y="0"/>
            <a:chExt cx="3942079" cy="2923256"/>
          </a:xfrm>
        </p:grpSpPr>
        <p:sp>
          <p:nvSpPr>
            <p:cNvPr id="485" name="Line"/>
            <p:cNvSpPr/>
            <p:nvPr/>
          </p:nvSpPr>
          <p:spPr>
            <a:xfrm flipV="1">
              <a:off x="0" y="0"/>
              <a:ext cx="2258" cy="2921000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6" name="Line"/>
            <p:cNvSpPr/>
            <p:nvPr/>
          </p:nvSpPr>
          <p:spPr>
            <a:xfrm>
              <a:off x="0" y="2921000"/>
              <a:ext cx="3942080" cy="2257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1565" y="253593"/>
            <a:ext cx="8217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Building a Zero Net Growth Isocline (ZNGI): Essential Resources</a:t>
            </a:r>
          </a:p>
          <a:p>
            <a:pPr algn="ctr"/>
            <a:r>
              <a:rPr lang="en-US" sz="2400" b="1" dirty="0" smtClean="0"/>
              <a:t>(Requirement Niche in 2 Dimensions)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5217120" y="1546484"/>
            <a:ext cx="2669579" cy="19202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Inside requirement Niche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32758" y="4130625"/>
            <a:ext cx="273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 requirement Niche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8" y="4884124"/>
            <a:ext cx="2682478" cy="16408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07427" y="6228438"/>
            <a:ext cx="644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2" y="1632498"/>
            <a:ext cx="2682478" cy="148978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483951" y="2825710"/>
            <a:ext cx="6443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R2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76400" y="3564932"/>
            <a:ext cx="3962400" cy="222626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143000" y="2514600"/>
            <a:ext cx="3979863" cy="152400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462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ine"/>
          <p:cNvSpPr/>
          <p:nvPr/>
        </p:nvSpPr>
        <p:spPr>
          <a:xfrm flipV="1">
            <a:off x="3124200" y="2089151"/>
            <a:ext cx="1588" cy="3244851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3" name="Line"/>
          <p:cNvSpPr/>
          <p:nvPr/>
        </p:nvSpPr>
        <p:spPr>
          <a:xfrm>
            <a:off x="3124200" y="5334000"/>
            <a:ext cx="3444876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4" name="[R1]"/>
          <p:cNvSpPr txBox="1"/>
          <p:nvPr/>
        </p:nvSpPr>
        <p:spPr>
          <a:xfrm>
            <a:off x="4319588" y="5478502"/>
            <a:ext cx="1482329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grpSp>
        <p:nvGrpSpPr>
          <p:cNvPr id="487" name="Group"/>
          <p:cNvGrpSpPr/>
          <p:nvPr/>
        </p:nvGrpSpPr>
        <p:grpSpPr>
          <a:xfrm>
            <a:off x="3522663" y="2120702"/>
            <a:ext cx="2771775" cy="2055416"/>
            <a:chOff x="0" y="0"/>
            <a:chExt cx="3942079" cy="2923256"/>
          </a:xfrm>
        </p:grpSpPr>
        <p:sp>
          <p:nvSpPr>
            <p:cNvPr id="485" name="Line"/>
            <p:cNvSpPr/>
            <p:nvPr/>
          </p:nvSpPr>
          <p:spPr>
            <a:xfrm flipV="1">
              <a:off x="0" y="0"/>
              <a:ext cx="2258" cy="2921000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6" name="Line"/>
            <p:cNvSpPr/>
            <p:nvPr/>
          </p:nvSpPr>
          <p:spPr>
            <a:xfrm>
              <a:off x="0" y="2921000"/>
              <a:ext cx="3942080" cy="2257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681883" y="569407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The Impact Vector</a:t>
            </a:r>
          </a:p>
          <a:p>
            <a:pPr algn="ctr"/>
            <a:r>
              <a:rPr lang="en-US" sz="2400" b="1" dirty="0" smtClean="0"/>
              <a:t>(the impact niche in 2 dimensions)</a:t>
            </a:r>
            <a:endParaRPr lang="en-US" sz="2400" b="1" dirty="0"/>
          </a:p>
        </p:txBody>
      </p:sp>
      <p:sp>
        <p:nvSpPr>
          <p:cNvPr id="20" name="Line"/>
          <p:cNvSpPr/>
          <p:nvPr/>
        </p:nvSpPr>
        <p:spPr>
          <a:xfrm flipV="1">
            <a:off x="3225204" y="4076027"/>
            <a:ext cx="391716" cy="339924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1" name="Line"/>
          <p:cNvSpPr/>
          <p:nvPr/>
        </p:nvSpPr>
        <p:spPr>
          <a:xfrm flipV="1">
            <a:off x="3568698" y="3048000"/>
            <a:ext cx="1384301" cy="1126532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2" name="Line"/>
          <p:cNvSpPr/>
          <p:nvPr/>
        </p:nvSpPr>
        <p:spPr>
          <a:xfrm flipV="1">
            <a:off x="3522663" y="2667000"/>
            <a:ext cx="796925" cy="1458280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3" name="Line"/>
          <p:cNvSpPr/>
          <p:nvPr/>
        </p:nvSpPr>
        <p:spPr>
          <a:xfrm flipV="1">
            <a:off x="3616920" y="3657600"/>
            <a:ext cx="1640880" cy="467680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5" name="[R2]"/>
          <p:cNvSpPr txBox="1"/>
          <p:nvPr/>
        </p:nvSpPr>
        <p:spPr>
          <a:xfrm>
            <a:off x="1989832" y="3341985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 dirty="0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2391" dirty="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941361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ine"/>
          <p:cNvSpPr/>
          <p:nvPr/>
        </p:nvSpPr>
        <p:spPr>
          <a:xfrm flipV="1">
            <a:off x="2557264" y="1932980"/>
            <a:ext cx="1588" cy="3244851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3" name="Line"/>
          <p:cNvSpPr/>
          <p:nvPr/>
        </p:nvSpPr>
        <p:spPr>
          <a:xfrm>
            <a:off x="2557264" y="5177829"/>
            <a:ext cx="3444876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4" name="[R1]"/>
          <p:cNvSpPr txBox="1"/>
          <p:nvPr/>
        </p:nvSpPr>
        <p:spPr>
          <a:xfrm>
            <a:off x="3752652" y="5322331"/>
            <a:ext cx="1482329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5" name="[R2]"/>
          <p:cNvSpPr txBox="1"/>
          <p:nvPr/>
        </p:nvSpPr>
        <p:spPr>
          <a:xfrm>
            <a:off x="1336874" y="3205797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6" name="A"/>
          <p:cNvSpPr txBox="1"/>
          <p:nvPr/>
        </p:nvSpPr>
        <p:spPr>
          <a:xfrm>
            <a:off x="5719564" y="3749218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77" name="B"/>
          <p:cNvSpPr txBox="1"/>
          <p:nvPr/>
        </p:nvSpPr>
        <p:spPr>
          <a:xfrm>
            <a:off x="5719564" y="435643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Times New Roman"/>
              <a:defRPr sz="34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80" name="B only"/>
          <p:cNvSpPr txBox="1"/>
          <p:nvPr/>
        </p:nvSpPr>
        <p:spPr>
          <a:xfrm>
            <a:off x="3963789" y="4044295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 only</a:t>
            </a:r>
          </a:p>
        </p:txBody>
      </p:sp>
      <p:sp>
        <p:nvSpPr>
          <p:cNvPr id="481" name="A &amp; B"/>
          <p:cNvSpPr txBox="1"/>
          <p:nvPr/>
        </p:nvSpPr>
        <p:spPr>
          <a:xfrm>
            <a:off x="4535290" y="2405995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2391" dirty="0" smtClean="0"/>
              <a:t>???</a:t>
            </a:r>
            <a:endParaRPr sz="2391" dirty="0"/>
          </a:p>
        </p:txBody>
      </p:sp>
      <p:grpSp>
        <p:nvGrpSpPr>
          <p:cNvPr id="484" name="Group"/>
          <p:cNvGrpSpPr/>
          <p:nvPr/>
        </p:nvGrpSpPr>
        <p:grpSpPr>
          <a:xfrm>
            <a:off x="3684390" y="1946672"/>
            <a:ext cx="2043113" cy="2702521"/>
            <a:chOff x="0" y="0"/>
            <a:chExt cx="2905760" cy="3843584"/>
          </a:xfrm>
        </p:grpSpPr>
        <p:sp>
          <p:nvSpPr>
            <p:cNvPr id="482" name="Line"/>
            <p:cNvSpPr/>
            <p:nvPr/>
          </p:nvSpPr>
          <p:spPr>
            <a:xfrm flipV="1">
              <a:off x="0" y="0"/>
              <a:ext cx="2258" cy="383596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3" name="Line"/>
            <p:cNvSpPr/>
            <p:nvPr/>
          </p:nvSpPr>
          <p:spPr>
            <a:xfrm>
              <a:off x="0" y="3841325"/>
              <a:ext cx="2905761" cy="2260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2955727" y="1964531"/>
            <a:ext cx="2771775" cy="2055416"/>
            <a:chOff x="0" y="0"/>
            <a:chExt cx="3942079" cy="2923256"/>
          </a:xfrm>
        </p:grpSpPr>
        <p:sp>
          <p:nvSpPr>
            <p:cNvPr id="485" name="Line"/>
            <p:cNvSpPr/>
            <p:nvPr/>
          </p:nvSpPr>
          <p:spPr>
            <a:xfrm flipV="1">
              <a:off x="0" y="0"/>
              <a:ext cx="2258" cy="2921000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6" name="Line"/>
            <p:cNvSpPr/>
            <p:nvPr/>
          </p:nvSpPr>
          <p:spPr>
            <a:xfrm>
              <a:off x="0" y="2921000"/>
              <a:ext cx="3942080" cy="2257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sp>
        <p:nvSpPr>
          <p:cNvPr id="488" name="A only"/>
          <p:cNvSpPr txBox="1"/>
          <p:nvPr/>
        </p:nvSpPr>
        <p:spPr>
          <a:xfrm rot="16200000">
            <a:off x="2499519" y="2478027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 only</a:t>
            </a:r>
          </a:p>
        </p:txBody>
      </p:sp>
      <p:sp>
        <p:nvSpPr>
          <p:cNvPr id="489" name="Circle"/>
          <p:cNvSpPr/>
          <p:nvPr/>
        </p:nvSpPr>
        <p:spPr>
          <a:xfrm>
            <a:off x="3554016" y="3920133"/>
            <a:ext cx="232172" cy="232172"/>
          </a:xfrm>
          <a:prstGeom prst="ellipse">
            <a:avLst/>
          </a:prstGeom>
          <a:solidFill>
            <a:srgbClr val="D834D6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3" name="TextBox 2"/>
          <p:cNvSpPr txBox="1"/>
          <p:nvPr/>
        </p:nvSpPr>
        <p:spPr>
          <a:xfrm>
            <a:off x="1884306" y="431612"/>
            <a:ext cx="4484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Two Species </a:t>
            </a:r>
            <a:r>
              <a:rPr lang="en-US" sz="2400" b="1" dirty="0" smtClean="0"/>
              <a:t>ZNGIs </a:t>
            </a:r>
            <a:r>
              <a:rPr lang="en-US" sz="2400" b="1" dirty="0" smtClean="0"/>
              <a:t>(Coexistence?)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2055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ine"/>
          <p:cNvSpPr/>
          <p:nvPr/>
        </p:nvSpPr>
        <p:spPr>
          <a:xfrm flipV="1">
            <a:off x="2557264" y="1932980"/>
            <a:ext cx="1588" cy="3244851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3" name="Line"/>
          <p:cNvSpPr/>
          <p:nvPr/>
        </p:nvSpPr>
        <p:spPr>
          <a:xfrm>
            <a:off x="2557264" y="5177829"/>
            <a:ext cx="3444876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4" name="[R1]"/>
          <p:cNvSpPr txBox="1"/>
          <p:nvPr/>
        </p:nvSpPr>
        <p:spPr>
          <a:xfrm>
            <a:off x="3752652" y="5322331"/>
            <a:ext cx="1482329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5" name="[R2]"/>
          <p:cNvSpPr txBox="1"/>
          <p:nvPr/>
        </p:nvSpPr>
        <p:spPr>
          <a:xfrm>
            <a:off x="1336874" y="3205797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6" name="A"/>
          <p:cNvSpPr txBox="1"/>
          <p:nvPr/>
        </p:nvSpPr>
        <p:spPr>
          <a:xfrm>
            <a:off x="5719564" y="3749218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77" name="B"/>
          <p:cNvSpPr txBox="1"/>
          <p:nvPr/>
        </p:nvSpPr>
        <p:spPr>
          <a:xfrm>
            <a:off x="5719564" y="435643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Times New Roman"/>
              <a:defRPr sz="34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78" name="Line"/>
          <p:cNvSpPr/>
          <p:nvPr/>
        </p:nvSpPr>
        <p:spPr>
          <a:xfrm>
            <a:off x="2871589" y="1890117"/>
            <a:ext cx="2835276" cy="213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1" y="0"/>
                </a:moveTo>
                <a:lnTo>
                  <a:pt x="581" y="21600"/>
                </a:lnTo>
                <a:lnTo>
                  <a:pt x="5805" y="21600"/>
                </a:lnTo>
                <a:lnTo>
                  <a:pt x="21600" y="13146"/>
                </a:lnTo>
                <a:lnTo>
                  <a:pt x="21382" y="595"/>
                </a:lnTo>
                <a:lnTo>
                  <a:pt x="0" y="771"/>
                </a:lnTo>
              </a:path>
            </a:pathLst>
          </a:custGeom>
          <a:solidFill>
            <a:srgbClr val="38D5FF"/>
          </a:solidFill>
          <a:ln w="76200"/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79" name="Line"/>
          <p:cNvSpPr/>
          <p:nvPr/>
        </p:nvSpPr>
        <p:spPr>
          <a:xfrm>
            <a:off x="3723680" y="1977430"/>
            <a:ext cx="2105025" cy="27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002"/>
                </a:moveTo>
                <a:lnTo>
                  <a:pt x="0" y="21002"/>
                </a:lnTo>
                <a:lnTo>
                  <a:pt x="0" y="15620"/>
                </a:lnTo>
                <a:lnTo>
                  <a:pt x="9128" y="110"/>
                </a:lnTo>
                <a:lnTo>
                  <a:pt x="20221" y="0"/>
                </a:lnTo>
                <a:lnTo>
                  <a:pt x="20823" y="21600"/>
                </a:lnTo>
              </a:path>
            </a:pathLst>
          </a:custGeom>
          <a:solidFill>
            <a:srgbClr val="FFD6D5">
              <a:alpha val="50000"/>
            </a:srgbClr>
          </a:solidFill>
          <a:ln w="12700"/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80" name="B only"/>
          <p:cNvSpPr txBox="1"/>
          <p:nvPr/>
        </p:nvSpPr>
        <p:spPr>
          <a:xfrm>
            <a:off x="3963789" y="4044295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 only</a:t>
            </a:r>
          </a:p>
        </p:txBody>
      </p:sp>
      <p:sp>
        <p:nvSpPr>
          <p:cNvPr id="481" name="A &amp; B"/>
          <p:cNvSpPr txBox="1"/>
          <p:nvPr/>
        </p:nvSpPr>
        <p:spPr>
          <a:xfrm>
            <a:off x="4535290" y="2405995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 &amp; B</a:t>
            </a:r>
          </a:p>
        </p:txBody>
      </p:sp>
      <p:grpSp>
        <p:nvGrpSpPr>
          <p:cNvPr id="484" name="Group"/>
          <p:cNvGrpSpPr/>
          <p:nvPr/>
        </p:nvGrpSpPr>
        <p:grpSpPr>
          <a:xfrm>
            <a:off x="3684390" y="1946672"/>
            <a:ext cx="2043113" cy="2702521"/>
            <a:chOff x="0" y="0"/>
            <a:chExt cx="2905760" cy="3843584"/>
          </a:xfrm>
        </p:grpSpPr>
        <p:sp>
          <p:nvSpPr>
            <p:cNvPr id="482" name="Line"/>
            <p:cNvSpPr/>
            <p:nvPr/>
          </p:nvSpPr>
          <p:spPr>
            <a:xfrm flipV="1">
              <a:off x="0" y="0"/>
              <a:ext cx="2258" cy="383596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3" name="Line"/>
            <p:cNvSpPr/>
            <p:nvPr/>
          </p:nvSpPr>
          <p:spPr>
            <a:xfrm>
              <a:off x="0" y="3841325"/>
              <a:ext cx="2905761" cy="2260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2955727" y="1964531"/>
            <a:ext cx="2771775" cy="2055416"/>
            <a:chOff x="0" y="0"/>
            <a:chExt cx="3942079" cy="2923256"/>
          </a:xfrm>
        </p:grpSpPr>
        <p:sp>
          <p:nvSpPr>
            <p:cNvPr id="485" name="Line"/>
            <p:cNvSpPr/>
            <p:nvPr/>
          </p:nvSpPr>
          <p:spPr>
            <a:xfrm flipV="1">
              <a:off x="0" y="0"/>
              <a:ext cx="2258" cy="2921000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6" name="Line"/>
            <p:cNvSpPr/>
            <p:nvPr/>
          </p:nvSpPr>
          <p:spPr>
            <a:xfrm>
              <a:off x="0" y="2921000"/>
              <a:ext cx="3942080" cy="2257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sp>
        <p:nvSpPr>
          <p:cNvPr id="488" name="A only"/>
          <p:cNvSpPr txBox="1"/>
          <p:nvPr/>
        </p:nvSpPr>
        <p:spPr>
          <a:xfrm rot="16200000">
            <a:off x="2499519" y="2478027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 only</a:t>
            </a:r>
          </a:p>
        </p:txBody>
      </p:sp>
      <p:sp>
        <p:nvSpPr>
          <p:cNvPr id="489" name="Circle"/>
          <p:cNvSpPr/>
          <p:nvPr/>
        </p:nvSpPr>
        <p:spPr>
          <a:xfrm>
            <a:off x="3554016" y="3920133"/>
            <a:ext cx="232172" cy="232172"/>
          </a:xfrm>
          <a:prstGeom prst="ellipse">
            <a:avLst/>
          </a:prstGeom>
          <a:solidFill>
            <a:srgbClr val="D834D6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cxnSp>
        <p:nvCxnSpPr>
          <p:cNvPr id="3" name="Straight Arrow Connector 2"/>
          <p:cNvCxnSpPr>
            <a:stCxn id="489" idx="3"/>
          </p:cNvCxnSpPr>
          <p:nvPr/>
        </p:nvCxnSpPr>
        <p:spPr>
          <a:xfrm flipH="1">
            <a:off x="3268266" y="4118304"/>
            <a:ext cx="319751" cy="2555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89" idx="3"/>
          </p:cNvCxnSpPr>
          <p:nvPr/>
        </p:nvCxnSpPr>
        <p:spPr>
          <a:xfrm flipH="1">
            <a:off x="3352008" y="4118304"/>
            <a:ext cx="236009" cy="37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ine"/>
          <p:cNvSpPr/>
          <p:nvPr/>
        </p:nvSpPr>
        <p:spPr>
          <a:xfrm flipV="1">
            <a:off x="2902149" y="4705945"/>
            <a:ext cx="732235" cy="285750"/>
          </a:xfrm>
          <a:prstGeom prst="line">
            <a:avLst/>
          </a:prstGeom>
          <a:ln w="50800" cap="rnd">
            <a:solidFill>
              <a:srgbClr val="E32400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9" name="Line"/>
          <p:cNvSpPr/>
          <p:nvPr/>
        </p:nvSpPr>
        <p:spPr>
          <a:xfrm flipV="1">
            <a:off x="2732484" y="4098727"/>
            <a:ext cx="196453" cy="660797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5" name="TextBox 24"/>
          <p:cNvSpPr txBox="1"/>
          <p:nvPr/>
        </p:nvSpPr>
        <p:spPr>
          <a:xfrm>
            <a:off x="1640209" y="431612"/>
            <a:ext cx="4972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Coexistence Requires Joint Trade-Offs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51896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Line"/>
          <p:cNvSpPr/>
          <p:nvPr/>
        </p:nvSpPr>
        <p:spPr>
          <a:xfrm flipV="1">
            <a:off x="2557264" y="1932980"/>
            <a:ext cx="1588" cy="3244851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3" name="Line"/>
          <p:cNvSpPr/>
          <p:nvPr/>
        </p:nvSpPr>
        <p:spPr>
          <a:xfrm>
            <a:off x="2557264" y="5177829"/>
            <a:ext cx="3444876" cy="1589"/>
          </a:xfrm>
          <a:prstGeom prst="line">
            <a:avLst/>
          </a:prstGeom>
          <a:ln w="38100">
            <a:solidFill>
              <a:srgbClr val="FFAA00"/>
            </a:solidFill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474" name="[R1]"/>
          <p:cNvSpPr txBox="1"/>
          <p:nvPr/>
        </p:nvSpPr>
        <p:spPr>
          <a:xfrm>
            <a:off x="3752652" y="5322331"/>
            <a:ext cx="1482329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5" name="[R2]"/>
          <p:cNvSpPr txBox="1"/>
          <p:nvPr/>
        </p:nvSpPr>
        <p:spPr>
          <a:xfrm>
            <a:off x="1336874" y="3205797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>
              <a:buClr>
                <a:srgbClr val="000000"/>
              </a:buClr>
              <a:buFont typeface="Times New Roman"/>
              <a:defRPr sz="4000" b="0">
                <a:solidFill>
                  <a:srgbClr val="000000"/>
                </a:solidFill>
                <a:latin typeface="+mj-lt"/>
                <a:ea typeface="+mj-ea"/>
                <a:cs typeface="+mj-cs"/>
                <a:sym typeface="Futura"/>
              </a:defRPr>
            </a:pP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[R</a:t>
            </a:r>
            <a:r>
              <a:rPr sz="2391" baseline="-19411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sz="2391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</a:p>
        </p:txBody>
      </p:sp>
      <p:sp>
        <p:nvSpPr>
          <p:cNvPr id="476" name="A"/>
          <p:cNvSpPr txBox="1"/>
          <p:nvPr/>
        </p:nvSpPr>
        <p:spPr>
          <a:xfrm>
            <a:off x="5719564" y="3749218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3DACFF"/>
              </a:buClr>
              <a:buFont typeface="Times New Roman"/>
              <a:defRPr sz="3400" b="0">
                <a:solidFill>
                  <a:srgbClr val="3DACFF"/>
                </a:solidFill>
                <a:uFill>
                  <a:solidFill>
                    <a:srgbClr val="3DA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</a:t>
            </a:r>
          </a:p>
        </p:txBody>
      </p:sp>
      <p:sp>
        <p:nvSpPr>
          <p:cNvPr id="477" name="B"/>
          <p:cNvSpPr txBox="1"/>
          <p:nvPr/>
        </p:nvSpPr>
        <p:spPr>
          <a:xfrm>
            <a:off x="5719564" y="4356436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FF2600"/>
              </a:buClr>
              <a:buFont typeface="Times New Roman"/>
              <a:defRPr sz="3400" b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</a:t>
            </a:r>
          </a:p>
        </p:txBody>
      </p:sp>
      <p:sp>
        <p:nvSpPr>
          <p:cNvPr id="478" name="Line"/>
          <p:cNvSpPr/>
          <p:nvPr/>
        </p:nvSpPr>
        <p:spPr>
          <a:xfrm>
            <a:off x="2871589" y="1890117"/>
            <a:ext cx="2835276" cy="213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1" y="0"/>
                </a:moveTo>
                <a:lnTo>
                  <a:pt x="581" y="21600"/>
                </a:lnTo>
                <a:lnTo>
                  <a:pt x="5805" y="21600"/>
                </a:lnTo>
                <a:lnTo>
                  <a:pt x="21600" y="13146"/>
                </a:lnTo>
                <a:lnTo>
                  <a:pt x="21382" y="595"/>
                </a:lnTo>
                <a:lnTo>
                  <a:pt x="0" y="771"/>
                </a:lnTo>
              </a:path>
            </a:pathLst>
          </a:custGeom>
          <a:solidFill>
            <a:srgbClr val="38D5FF"/>
          </a:solidFill>
          <a:ln w="76200"/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79" name="Line"/>
          <p:cNvSpPr/>
          <p:nvPr/>
        </p:nvSpPr>
        <p:spPr>
          <a:xfrm>
            <a:off x="3723680" y="1977430"/>
            <a:ext cx="2105025" cy="27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002"/>
                </a:moveTo>
                <a:lnTo>
                  <a:pt x="0" y="21002"/>
                </a:lnTo>
                <a:lnTo>
                  <a:pt x="0" y="15620"/>
                </a:lnTo>
                <a:lnTo>
                  <a:pt x="9128" y="110"/>
                </a:lnTo>
                <a:lnTo>
                  <a:pt x="20221" y="0"/>
                </a:lnTo>
                <a:lnTo>
                  <a:pt x="20823" y="21600"/>
                </a:lnTo>
              </a:path>
            </a:pathLst>
          </a:custGeom>
          <a:solidFill>
            <a:srgbClr val="FFD6D5">
              <a:alpha val="50000"/>
            </a:srgbClr>
          </a:solidFill>
          <a:ln w="12700"/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sp>
        <p:nvSpPr>
          <p:cNvPr id="480" name="B only"/>
          <p:cNvSpPr txBox="1"/>
          <p:nvPr/>
        </p:nvSpPr>
        <p:spPr>
          <a:xfrm>
            <a:off x="3963789" y="4044295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B only</a:t>
            </a:r>
          </a:p>
        </p:txBody>
      </p:sp>
      <p:sp>
        <p:nvSpPr>
          <p:cNvPr id="481" name="A &amp; B"/>
          <p:cNvSpPr txBox="1"/>
          <p:nvPr/>
        </p:nvSpPr>
        <p:spPr>
          <a:xfrm>
            <a:off x="4330107" y="2201729"/>
            <a:ext cx="1384102" cy="1175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 dirty="0"/>
              <a:t>A </a:t>
            </a:r>
            <a:r>
              <a:rPr lang="en-US" sz="2391" dirty="0" smtClean="0"/>
              <a:t>or</a:t>
            </a:r>
            <a:r>
              <a:rPr sz="2391" dirty="0" smtClean="0"/>
              <a:t> B</a:t>
            </a:r>
            <a:endParaRPr lang="en-US" sz="2391" dirty="0" smtClean="0"/>
          </a:p>
          <a:p>
            <a:r>
              <a:rPr lang="en-US" sz="2391" dirty="0" smtClean="0"/>
              <a:t>(priority effects)</a:t>
            </a:r>
            <a:endParaRPr sz="2391" dirty="0"/>
          </a:p>
        </p:txBody>
      </p:sp>
      <p:grpSp>
        <p:nvGrpSpPr>
          <p:cNvPr id="484" name="Group"/>
          <p:cNvGrpSpPr/>
          <p:nvPr/>
        </p:nvGrpSpPr>
        <p:grpSpPr>
          <a:xfrm>
            <a:off x="3684390" y="1946672"/>
            <a:ext cx="2043113" cy="2702521"/>
            <a:chOff x="0" y="0"/>
            <a:chExt cx="2905760" cy="3843584"/>
          </a:xfrm>
        </p:grpSpPr>
        <p:sp>
          <p:nvSpPr>
            <p:cNvPr id="482" name="Line"/>
            <p:cNvSpPr/>
            <p:nvPr/>
          </p:nvSpPr>
          <p:spPr>
            <a:xfrm flipV="1">
              <a:off x="0" y="0"/>
              <a:ext cx="2258" cy="3835965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3" name="Line"/>
            <p:cNvSpPr/>
            <p:nvPr/>
          </p:nvSpPr>
          <p:spPr>
            <a:xfrm>
              <a:off x="0" y="3841325"/>
              <a:ext cx="2905761" cy="2260"/>
            </a:xfrm>
            <a:prstGeom prst="line">
              <a:avLst/>
            </a:prstGeom>
            <a:noFill/>
            <a:ln w="762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2955727" y="1964531"/>
            <a:ext cx="2771775" cy="2055416"/>
            <a:chOff x="0" y="0"/>
            <a:chExt cx="3942079" cy="2923256"/>
          </a:xfrm>
        </p:grpSpPr>
        <p:sp>
          <p:nvSpPr>
            <p:cNvPr id="485" name="Line"/>
            <p:cNvSpPr/>
            <p:nvPr/>
          </p:nvSpPr>
          <p:spPr>
            <a:xfrm flipV="1">
              <a:off x="0" y="0"/>
              <a:ext cx="2258" cy="2921000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  <p:sp>
          <p:nvSpPr>
            <p:cNvPr id="486" name="Line"/>
            <p:cNvSpPr/>
            <p:nvPr/>
          </p:nvSpPr>
          <p:spPr>
            <a:xfrm>
              <a:off x="0" y="2921000"/>
              <a:ext cx="3942080" cy="2257"/>
            </a:xfrm>
            <a:prstGeom prst="line">
              <a:avLst/>
            </a:prstGeom>
            <a:noFill/>
            <a:ln w="76200" cap="flat">
              <a:solidFill>
                <a:srgbClr val="4349AA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 b="0">
                  <a:solidFill>
                    <a:srgbClr val="000000"/>
                  </a:solidFill>
                </a:defRPr>
              </a:pPr>
              <a:endParaRPr sz="844"/>
            </a:p>
          </p:txBody>
        </p:sp>
      </p:grpSp>
      <p:sp>
        <p:nvSpPr>
          <p:cNvPr id="488" name="A only"/>
          <p:cNvSpPr txBox="1"/>
          <p:nvPr/>
        </p:nvSpPr>
        <p:spPr>
          <a:xfrm rot="16200000">
            <a:off x="2499519" y="2478027"/>
            <a:ext cx="1384102" cy="440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ctr" defTabSz="584200">
              <a:buClr>
                <a:srgbClr val="000000"/>
              </a:buClr>
              <a:buFont typeface="Times New Roman"/>
              <a:defRPr sz="3400" b="0">
                <a:solidFill>
                  <a:srgbClr val="86868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391"/>
              <a:t>A only</a:t>
            </a:r>
          </a:p>
        </p:txBody>
      </p:sp>
      <p:sp>
        <p:nvSpPr>
          <p:cNvPr id="489" name="Circle"/>
          <p:cNvSpPr/>
          <p:nvPr/>
        </p:nvSpPr>
        <p:spPr>
          <a:xfrm>
            <a:off x="3554016" y="3920133"/>
            <a:ext cx="232172" cy="232172"/>
          </a:xfrm>
          <a:prstGeom prst="ellipse">
            <a:avLst/>
          </a:prstGeom>
          <a:solidFill>
            <a:srgbClr val="D834D6"/>
          </a:solidFill>
          <a:ln w="12700">
            <a:solidFill>
              <a:srgbClr val="FFFFFF"/>
            </a:solidFill>
          </a:ln>
        </p:spPr>
        <p:txBody>
          <a:bodyPr lIns="35719" tIns="35719" rIns="35719" bIns="35719" anchor="ctr"/>
          <a:lstStyle/>
          <a:p>
            <a:pPr algn="ctr" defTabSz="410751">
              <a:defRPr sz="4300" b="0">
                <a:solidFill>
                  <a:srgbClr val="FFFFFF"/>
                </a:solidFill>
                <a:latin typeface="+mj-lt"/>
                <a:ea typeface="+mj-ea"/>
                <a:cs typeface="+mj-cs"/>
                <a:sym typeface="Futura"/>
              </a:defRPr>
            </a:pPr>
            <a:endParaRPr sz="3023"/>
          </a:p>
        </p:txBody>
      </p:sp>
      <p:cxnSp>
        <p:nvCxnSpPr>
          <p:cNvPr id="3" name="Straight Arrow Connector 2"/>
          <p:cNvCxnSpPr>
            <a:stCxn id="489" idx="3"/>
          </p:cNvCxnSpPr>
          <p:nvPr/>
        </p:nvCxnSpPr>
        <p:spPr>
          <a:xfrm flipH="1">
            <a:off x="3411599" y="4118304"/>
            <a:ext cx="176418" cy="366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89" idx="3"/>
          </p:cNvCxnSpPr>
          <p:nvPr/>
        </p:nvCxnSpPr>
        <p:spPr>
          <a:xfrm flipH="1">
            <a:off x="3200400" y="4118304"/>
            <a:ext cx="387617" cy="23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ine"/>
          <p:cNvSpPr/>
          <p:nvPr/>
        </p:nvSpPr>
        <p:spPr>
          <a:xfrm flipV="1">
            <a:off x="3411599" y="4705944"/>
            <a:ext cx="222785" cy="339527"/>
          </a:xfrm>
          <a:prstGeom prst="line">
            <a:avLst/>
          </a:prstGeom>
          <a:ln w="50800" cap="rnd">
            <a:solidFill>
              <a:srgbClr val="E32400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9" name="Line"/>
          <p:cNvSpPr/>
          <p:nvPr/>
        </p:nvSpPr>
        <p:spPr>
          <a:xfrm flipV="1">
            <a:off x="2557264" y="4013995"/>
            <a:ext cx="465535" cy="175280"/>
          </a:xfrm>
          <a:prstGeom prst="line">
            <a:avLst/>
          </a:prstGeom>
          <a:ln w="50800" cap="rnd">
            <a:solidFill>
              <a:srgbClr val="0061FF"/>
            </a:solidFill>
            <a:custDash>
              <a:ds d="100000" sp="200000"/>
            </a:custDash>
            <a:miter lim="400000"/>
            <a:headEnd type="stealth"/>
          </a:ln>
        </p:spPr>
        <p:txBody>
          <a:bodyPr lIns="0" tIns="0" rIns="0" bIns="0"/>
          <a:lstStyle/>
          <a:p>
            <a:pPr>
              <a:defRPr sz="1200" b="0">
                <a:solidFill>
                  <a:srgbClr val="000000"/>
                </a:solidFill>
              </a:defRPr>
            </a:pPr>
            <a:endParaRPr sz="844"/>
          </a:p>
        </p:txBody>
      </p:sp>
      <p:sp>
        <p:nvSpPr>
          <p:cNvPr id="27" name="TextBox 26"/>
          <p:cNvSpPr txBox="1"/>
          <p:nvPr/>
        </p:nvSpPr>
        <p:spPr>
          <a:xfrm>
            <a:off x="838200" y="5981718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When impact vectors are reversed (species has greater impact on resource least limiting)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743000" y="499904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Unstable Coexistence and Priority Effects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7635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90800" y="152400"/>
            <a:ext cx="275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Empirical </a:t>
            </a:r>
            <a:r>
              <a:rPr lang="en-US" dirty="0" smtClean="0"/>
              <a:t>tests </a:t>
            </a:r>
            <a:r>
              <a:rPr lang="en-US" dirty="0" smtClean="0"/>
              <a:t>of R* theory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75" y="826532"/>
            <a:ext cx="4343400" cy="3583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470494"/>
            <a:ext cx="3409950" cy="22700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6800" y="1877602"/>
            <a:ext cx="4114800" cy="4862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104" y="302430"/>
            <a:ext cx="2577317" cy="145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/>
          <p:cNvGrpSpPr>
            <a:grpSpLocks/>
          </p:cNvGrpSpPr>
          <p:nvPr/>
        </p:nvGrpSpPr>
        <p:grpSpPr bwMode="auto">
          <a:xfrm>
            <a:off x="2798241" y="1657351"/>
            <a:ext cx="3551363" cy="3835801"/>
            <a:chOff x="284" y="380"/>
            <a:chExt cx="3368" cy="3858"/>
          </a:xfrm>
        </p:grpSpPr>
        <p:sp>
          <p:nvSpPr>
            <p:cNvPr id="24" name="Rectangle 5"/>
            <p:cNvSpPr>
              <a:spLocks noChangeArrowheads="1"/>
            </p:cNvSpPr>
            <p:nvPr/>
          </p:nvSpPr>
          <p:spPr bwMode="auto">
            <a:xfrm>
              <a:off x="315" y="3936"/>
              <a:ext cx="132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pPr algn="l" eaLnBrk="0" hangingPunct="0"/>
              <a:endParaRPr lang="en-US" sz="1500"/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>
              <a:off x="1392" y="385"/>
              <a:ext cx="0" cy="24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6" name="Line 7"/>
            <p:cNvSpPr>
              <a:spLocks noChangeShapeType="1"/>
            </p:cNvSpPr>
            <p:nvPr/>
          </p:nvSpPr>
          <p:spPr bwMode="auto">
            <a:xfrm flipV="1">
              <a:off x="577" y="2881"/>
              <a:ext cx="815" cy="7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H="1">
              <a:off x="1393" y="2880"/>
              <a:ext cx="22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aphicFrame>
          <p:nvGraphicFramePr>
            <p:cNvPr id="28" name="Object 9"/>
            <p:cNvGraphicFramePr>
              <a:graphicFrameLocks/>
            </p:cNvGraphicFramePr>
            <p:nvPr/>
          </p:nvGraphicFramePr>
          <p:xfrm>
            <a:off x="960" y="1056"/>
            <a:ext cx="2073" cy="2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6" name="ClipArt" r:id="rId3" imgW="3290760" imgH="3279600" progId="MS_ClipArt_Gallery.2">
                    <p:embed/>
                  </p:oleObj>
                </mc:Choice>
                <mc:Fallback>
                  <p:oleObj name="ClipArt" r:id="rId3" imgW="3290760" imgH="3279600" progId="MS_ClipArt_Gallery.2">
                    <p:embed/>
                    <p:pic>
                      <p:nvPicPr>
                        <p:cNvPr id="28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056"/>
                          <a:ext cx="2073" cy="20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AutoShape 10"/>
            <p:cNvSpPr>
              <a:spLocks noChangeArrowheads="1"/>
            </p:cNvSpPr>
            <p:nvPr/>
          </p:nvSpPr>
          <p:spPr bwMode="auto">
            <a:xfrm>
              <a:off x="572" y="380"/>
              <a:ext cx="3080" cy="3272"/>
            </a:xfrm>
            <a:prstGeom prst="cube">
              <a:avLst>
                <a:gd name="adj" fmla="val 2499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1104" y="3696"/>
              <a:ext cx="729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pPr algn="l" eaLnBrk="0" hangingPunct="0"/>
              <a:r>
                <a:rPr lang="en-US" sz="1500"/>
                <a:t>Factor X</a:t>
              </a:r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 rot="16200000">
              <a:off x="43" y="2270"/>
              <a:ext cx="767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pPr algn="l" eaLnBrk="0" hangingPunct="0"/>
              <a:r>
                <a:rPr lang="en-US" sz="1500"/>
                <a:t>Factor Y</a:t>
              </a:r>
            </a:p>
          </p:txBody>
        </p:sp>
        <p:sp>
          <p:nvSpPr>
            <p:cNvPr id="32" name="Rectangle 13"/>
            <p:cNvSpPr>
              <a:spLocks noChangeArrowheads="1"/>
            </p:cNvSpPr>
            <p:nvPr/>
          </p:nvSpPr>
          <p:spPr bwMode="auto">
            <a:xfrm rot="18960000">
              <a:off x="645" y="2995"/>
              <a:ext cx="720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pPr algn="l" eaLnBrk="0" hangingPunct="0"/>
              <a:r>
                <a:rPr lang="en-US" sz="1500"/>
                <a:t>Factor Z</a:t>
              </a:r>
            </a:p>
          </p:txBody>
        </p:sp>
        <p:sp>
          <p:nvSpPr>
            <p:cNvPr id="33" name="Rectangle 14"/>
            <p:cNvSpPr>
              <a:spLocks noChangeArrowheads="1"/>
            </p:cNvSpPr>
            <p:nvPr/>
          </p:nvSpPr>
          <p:spPr bwMode="auto">
            <a:xfrm>
              <a:off x="1680" y="1920"/>
              <a:ext cx="642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9056" tIns="34529" rIns="69056" bIns="34529">
              <a:spAutoFit/>
            </a:bodyPr>
            <a:lstStyle/>
            <a:p>
              <a:pPr algn="l" eaLnBrk="0" hangingPunct="0"/>
              <a:r>
                <a:rPr lang="en-US"/>
                <a:t>Niche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485008" y="5216152"/>
            <a:ext cx="22750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N-dimensional hyper-volume</a:t>
            </a:r>
          </a:p>
        </p:txBody>
      </p:sp>
      <p:pic>
        <p:nvPicPr>
          <p:cNvPr id="132114" name="Picture 18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50" y="2203967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1762433" y="5688295"/>
            <a:ext cx="64008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15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Grinnell (1917)</a:t>
            </a:r>
            <a:r>
              <a:rPr lang="en-US" sz="15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 Elton (1927) </a:t>
            </a:r>
            <a:r>
              <a:rPr lang="en-US" sz="15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Hutchinson (1957)</a:t>
            </a: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1828801" y="1028701"/>
            <a:ext cx="46817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0000CC"/>
                </a:solidFill>
              </a:rPr>
              <a:t>A Brief History of the (Ecological) Niche Concept</a:t>
            </a:r>
          </a:p>
        </p:txBody>
      </p:sp>
      <p:pic>
        <p:nvPicPr>
          <p:cNvPr id="5" name="Picture 22" descr="ANd9GcTS7FnY2dKCBs05_4yc5SFg66n7ZahtXEm8mofJI2V1iSVeuZpwx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96" y="4438173"/>
            <a:ext cx="700088" cy="6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ANd9GcTXSPuJCVaZsACcFEBaAlWJ2XdWVVVsU8t7ONsHH--CCskcFx9RNNPKTaP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1657350"/>
            <a:ext cx="89058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6B094-ground-ber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1" y="2971801"/>
            <a:ext cx="769144" cy="79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Cooper%27s%20haw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02" y="2078899"/>
            <a:ext cx="1117997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81" y="4471579"/>
            <a:ext cx="1043940" cy="1043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963" y="4152568"/>
            <a:ext cx="2052638" cy="13629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533400"/>
            <a:ext cx="401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Lecture 7—Competition and Coexistence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2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ilman D (1980) Resources: a graphical-mechanistic approach to competition and predation. American Naturalist 116:362-393…"/>
          <p:cNvSpPr txBox="1">
            <a:spLocks noGrp="1"/>
          </p:cNvSpPr>
          <p:nvPr>
            <p:ph type="body" idx="1"/>
          </p:nvPr>
        </p:nvSpPr>
        <p:spPr>
          <a:xfrm>
            <a:off x="381000" y="838200"/>
            <a:ext cx="7358063" cy="4357688"/>
          </a:xfrm>
          <a:prstGeom prst="rect">
            <a:avLst/>
          </a:prstGeom>
          <a:noFill/>
        </p:spPr>
        <p:txBody>
          <a:bodyPr>
            <a:normAutofit fontScale="92500" lnSpcReduction="10000"/>
          </a:bodyPr>
          <a:lstStyle/>
          <a:p>
            <a:pPr>
              <a:buClr>
                <a:srgbClr val="69CF2B"/>
              </a:buClr>
              <a:defRPr sz="2400">
                <a:solidFill>
                  <a:srgbClr val="000000"/>
                </a:solidFill>
              </a:defRPr>
            </a:pPr>
            <a:r>
              <a:rPr dirty="0" smtClean="0"/>
              <a:t>Miller </a:t>
            </a:r>
            <a:r>
              <a:rPr dirty="0"/>
              <a:t>et al. 2005 review of resource ratio theory:</a:t>
            </a:r>
          </a:p>
          <a:p>
            <a:pPr lvl="1">
              <a:buClr>
                <a:srgbClr val="69CF2B"/>
              </a:buClr>
              <a:defRPr sz="2400">
                <a:solidFill>
                  <a:srgbClr val="000000"/>
                </a:solidFill>
              </a:defRPr>
            </a:pPr>
            <a:r>
              <a:rPr dirty="0"/>
              <a:t>1333 </a:t>
            </a:r>
            <a:r>
              <a:rPr dirty="0" smtClean="0"/>
              <a:t>citations</a:t>
            </a:r>
            <a:endParaRPr lang="en-US" dirty="0" smtClean="0"/>
          </a:p>
          <a:p>
            <a:pPr lvl="1">
              <a:buClr>
                <a:srgbClr val="69CF2B"/>
              </a:buClr>
              <a:defRPr sz="2400">
                <a:solidFill>
                  <a:srgbClr val="000000"/>
                </a:solidFill>
              </a:defRPr>
            </a:pPr>
            <a:endParaRPr dirty="0"/>
          </a:p>
          <a:p>
            <a:pPr lvl="1">
              <a:buClr>
                <a:srgbClr val="69CF2B"/>
              </a:buClr>
              <a:defRPr sz="2400">
                <a:solidFill>
                  <a:srgbClr val="000000"/>
                </a:solidFill>
              </a:defRPr>
            </a:pPr>
            <a:r>
              <a:rPr dirty="0"/>
              <a:t>8 predictions from </a:t>
            </a:r>
            <a:r>
              <a:rPr dirty="0" smtClean="0"/>
              <a:t>theory</a:t>
            </a:r>
            <a:endParaRPr lang="en-US" dirty="0" smtClean="0"/>
          </a:p>
          <a:p>
            <a:pPr lvl="1">
              <a:buClr>
                <a:srgbClr val="69CF2B"/>
              </a:buClr>
              <a:defRPr sz="2400">
                <a:solidFill>
                  <a:srgbClr val="000000"/>
                </a:solidFill>
              </a:defRPr>
            </a:pPr>
            <a:endParaRPr dirty="0"/>
          </a:p>
          <a:p>
            <a:pPr lvl="1">
              <a:buClr>
                <a:srgbClr val="69CF2B"/>
              </a:buClr>
              <a:defRPr sz="2400">
                <a:solidFill>
                  <a:srgbClr val="000000"/>
                </a:solidFill>
              </a:defRPr>
            </a:pPr>
            <a:r>
              <a:rPr dirty="0"/>
              <a:t>only 26 studies providing 42 adequate tests of theory (&lt;2</a:t>
            </a:r>
            <a:r>
              <a:rPr dirty="0" smtClean="0"/>
              <a:t>%!)</a:t>
            </a:r>
            <a:endParaRPr lang="en-US" dirty="0" smtClean="0"/>
          </a:p>
          <a:p>
            <a:pPr lvl="1">
              <a:buClr>
                <a:srgbClr val="69CF2B"/>
              </a:buClr>
              <a:defRPr sz="2400">
                <a:solidFill>
                  <a:srgbClr val="000000"/>
                </a:solidFill>
              </a:defRPr>
            </a:pPr>
            <a:endParaRPr dirty="0"/>
          </a:p>
          <a:p>
            <a:pPr lvl="1">
              <a:buClr>
                <a:srgbClr val="69CF2B"/>
              </a:buClr>
              <a:defRPr sz="2400">
                <a:solidFill>
                  <a:srgbClr val="000000"/>
                </a:solidFill>
              </a:defRPr>
            </a:pPr>
            <a:r>
              <a:rPr dirty="0"/>
              <a:t>theoretical predictions supported 75% of time</a:t>
            </a:r>
          </a:p>
        </p:txBody>
      </p:sp>
    </p:spTree>
    <p:extLst>
      <p:ext uri="{BB962C8B-B14F-4D97-AF65-F5344CB8AC3E}">
        <p14:creationId xmlns:p14="http://schemas.microsoft.com/office/powerpoint/2010/main" val="3173661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1295400" y="1752600"/>
            <a:ext cx="6454777" cy="436173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4" name="Text Box 37"/>
          <p:cNvSpPr txBox="1">
            <a:spLocks noChangeArrowheads="1"/>
          </p:cNvSpPr>
          <p:nvPr/>
        </p:nvSpPr>
        <p:spPr bwMode="auto">
          <a:xfrm rot="-5400000">
            <a:off x="298450" y="339206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978633" y="3200400"/>
            <a:ext cx="3604094" cy="2057402"/>
            <a:chOff x="2132072" y="2339975"/>
            <a:chExt cx="2058928" cy="1394375"/>
          </a:xfrm>
        </p:grpSpPr>
        <p:sp>
          <p:nvSpPr>
            <p:cNvPr id="6" name="Line 26"/>
            <p:cNvSpPr>
              <a:spLocks noChangeShapeType="1"/>
            </p:cNvSpPr>
            <p:nvPr/>
          </p:nvSpPr>
          <p:spPr bwMode="auto">
            <a:xfrm flipH="1">
              <a:off x="2132072" y="2339975"/>
              <a:ext cx="1876" cy="139382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26"/>
            <p:cNvSpPr>
              <a:spLocks noChangeShapeType="1"/>
            </p:cNvSpPr>
            <p:nvPr/>
          </p:nvSpPr>
          <p:spPr bwMode="auto">
            <a:xfrm flipH="1">
              <a:off x="2132072" y="3734350"/>
              <a:ext cx="205892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6"/>
          <p:cNvSpPr txBox="1">
            <a:spLocks noChangeArrowheads="1"/>
          </p:cNvSpPr>
          <p:nvPr/>
        </p:nvSpPr>
        <p:spPr bwMode="auto">
          <a:xfrm>
            <a:off x="3700462" y="614449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67000" y="3590501"/>
            <a:ext cx="3175000" cy="2142081"/>
            <a:chOff x="2495158" y="2346254"/>
            <a:chExt cx="1727200" cy="1870145"/>
          </a:xfrm>
        </p:grpSpPr>
        <p:sp>
          <p:nvSpPr>
            <p:cNvPr id="10" name="Line 26"/>
            <p:cNvSpPr>
              <a:spLocks noChangeShapeType="1"/>
            </p:cNvSpPr>
            <p:nvPr/>
          </p:nvSpPr>
          <p:spPr bwMode="auto">
            <a:xfrm flipH="1">
              <a:off x="2495158" y="2346254"/>
              <a:ext cx="1876" cy="187014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 flipH="1">
              <a:off x="2497034" y="4210118"/>
              <a:ext cx="1725324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70220" y="90516"/>
            <a:ext cx="84575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Species can’t be too similar……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….but, they also can’t be too different</a:t>
            </a:r>
            <a:endParaRPr lang="en-US" sz="3200" b="1" dirty="0"/>
          </a:p>
        </p:txBody>
      </p:sp>
      <p:sp>
        <p:nvSpPr>
          <p:cNvPr id="21" name="Rectangle 20"/>
          <p:cNvSpPr/>
          <p:nvPr/>
        </p:nvSpPr>
        <p:spPr>
          <a:xfrm>
            <a:off x="2670449" y="1752600"/>
            <a:ext cx="5079728" cy="348278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Possible Coexistence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54647" y="1752600"/>
            <a:ext cx="3366953" cy="218086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Possible Coexistence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7146" y="1392436"/>
            <a:ext cx="7559675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r>
              <a:rPr lang="en-US" sz="2800" b="1" dirty="0" err="1" smtClean="0"/>
              <a:t>Chesson’s</a:t>
            </a:r>
            <a:r>
              <a:rPr lang="en-US" sz="2800" b="1" dirty="0" smtClean="0"/>
              <a:t> (2000)  General Theory of Coexistence</a:t>
            </a:r>
          </a:p>
          <a:p>
            <a:endParaRPr lang="en-US" sz="2800" b="1" dirty="0"/>
          </a:p>
          <a:p>
            <a:r>
              <a:rPr lang="en-US" sz="2800" b="1" dirty="0" smtClean="0"/>
              <a:t>Coexistence depends on the ratios of:</a:t>
            </a:r>
          </a:p>
          <a:p>
            <a:endParaRPr lang="en-US" sz="2800" b="1" dirty="0"/>
          </a:p>
          <a:p>
            <a:r>
              <a:rPr lang="en-US" sz="2800" b="1" dirty="0" smtClean="0">
                <a:sym typeface="Wingdings" pitchFamily="2" charset="2"/>
              </a:rPr>
              <a:t></a:t>
            </a:r>
            <a:r>
              <a:rPr lang="en-US" sz="2800" b="1" dirty="0" smtClean="0">
                <a:solidFill>
                  <a:srgbClr val="0070C0"/>
                </a:solidFill>
              </a:rPr>
              <a:t>Stabilizing</a:t>
            </a:r>
            <a:r>
              <a:rPr lang="en-US" sz="2800" b="1" dirty="0" smtClean="0"/>
              <a:t> Mechanisms</a:t>
            </a:r>
            <a:r>
              <a:rPr lang="en-US" sz="2800" b="1" dirty="0">
                <a:sym typeface="Wingdings" pitchFamily="2" charset="2"/>
              </a:rPr>
              <a:t> </a:t>
            </a:r>
            <a:r>
              <a:rPr lang="en-US" sz="2800" b="1" dirty="0" smtClean="0">
                <a:sym typeface="Wingdings" pitchFamily="2" charset="2"/>
              </a:rPr>
              <a:t>(Can’t be too similar)</a:t>
            </a:r>
          </a:p>
          <a:p>
            <a:r>
              <a:rPr lang="en-US" sz="2800" b="1" dirty="0" smtClean="0">
                <a:sym typeface="Wingdings" pitchFamily="2" charset="2"/>
              </a:rPr>
              <a:t>	-Niche differences</a:t>
            </a:r>
          </a:p>
          <a:p>
            <a:endParaRPr lang="en-US" sz="2800" b="1" dirty="0">
              <a:sym typeface="Wingdings" pitchFamily="2" charset="2"/>
            </a:endParaRPr>
          </a:p>
          <a:p>
            <a:r>
              <a:rPr lang="en-US" sz="2800" b="1" dirty="0" smtClean="0">
                <a:sym typeface="Wingdings" pitchFamily="2" charset="2"/>
              </a:rPr>
              <a:t></a:t>
            </a:r>
            <a:r>
              <a:rPr lang="en-US" sz="2800" b="1" dirty="0" smtClean="0">
                <a:solidFill>
                  <a:srgbClr val="008000"/>
                </a:solidFill>
                <a:sym typeface="Wingdings" pitchFamily="2" charset="2"/>
              </a:rPr>
              <a:t>Equalizing</a:t>
            </a:r>
            <a:r>
              <a:rPr lang="en-US" sz="2800" b="1" dirty="0" smtClean="0">
                <a:sym typeface="Wingdings" pitchFamily="2" charset="2"/>
              </a:rPr>
              <a:t> Mechanisms (Can’t be too different)</a:t>
            </a:r>
            <a:br>
              <a:rPr lang="en-US" sz="2800" b="1" dirty="0" smtClean="0">
                <a:sym typeface="Wingdings" pitchFamily="2" charset="2"/>
              </a:rPr>
            </a:br>
            <a:r>
              <a:rPr lang="en-US" sz="2800" b="1" dirty="0" smtClean="0">
                <a:sym typeface="Wingdings" pitchFamily="2" charset="2"/>
              </a:rPr>
              <a:t>	-Fitness differences</a:t>
            </a:r>
            <a:endParaRPr lang="en-US" sz="2800" b="1" dirty="0" smtClean="0">
              <a:sym typeface="Wingdings" pitchFamily="2" charset="2"/>
            </a:endParaRPr>
          </a:p>
          <a:p>
            <a:endParaRPr lang="en-US" sz="2800" b="1" dirty="0" smtClean="0">
              <a:sym typeface="Wingdings" pitchFamily="2" charset="2"/>
            </a:endParaRPr>
          </a:p>
          <a:p>
            <a:r>
              <a:rPr lang="en-US" sz="2800" b="1" dirty="0" smtClean="0"/>
              <a:t>	Modern Coexistence Theory (MCT)</a:t>
            </a:r>
            <a:endParaRPr lang="en-US" sz="2800" b="1" dirty="0"/>
          </a:p>
        </p:txBody>
      </p:sp>
      <p:sp>
        <p:nvSpPr>
          <p:cNvPr id="3" name="Right Arrow 2"/>
          <p:cNvSpPr/>
          <p:nvPr/>
        </p:nvSpPr>
        <p:spPr>
          <a:xfrm>
            <a:off x="876300" y="6144494"/>
            <a:ext cx="838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6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9122E-6 L 0.18472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-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37309E-6 L 0.0033 -0.194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970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Phenotypic Plasticity and Species Coexistence: Trends in Ecology &amp; Ev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38200"/>
            <a:ext cx="4133850" cy="590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304800"/>
            <a:ext cx="398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Modern Coexistence Theory Predictions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909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528" y="6445879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Mayfield and Levine 2010, Ecology Letters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475128" y="215153"/>
            <a:ext cx="831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Phylogenetic/Functional Coexistence—from last time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2" y="812272"/>
            <a:ext cx="3019425" cy="2714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9" y="4143555"/>
            <a:ext cx="4499262" cy="1871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81" y="2169585"/>
            <a:ext cx="3751124" cy="328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5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50"/>
          <a:stretch/>
        </p:blipFill>
        <p:spPr>
          <a:xfrm>
            <a:off x="990600" y="533400"/>
            <a:ext cx="7162800" cy="57669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42007" y="631763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Narwani</a:t>
            </a:r>
            <a:r>
              <a:rPr lang="en-US" dirty="0" smtClean="0"/>
              <a:t> et al.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709299"/>
            <a:ext cx="4735302" cy="175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3429000"/>
            <a:ext cx="8382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3852502"/>
            <a:ext cx="4688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Coexistence: </a:t>
            </a:r>
          </a:p>
          <a:p>
            <a:r>
              <a:rPr lang="en-US" b="1" dirty="0" smtClean="0"/>
              <a:t>Intraspecific effects &gt; Interspecific Effects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FF0000"/>
                </a:solidFill>
              </a:rPr>
              <a:t>Priority effects: </a:t>
            </a:r>
          </a:p>
          <a:p>
            <a:r>
              <a:rPr lang="en-US" b="1" dirty="0" smtClean="0"/>
              <a:t>Intraspecific effects &lt; Interspecific Effects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0070C0"/>
                </a:solidFill>
              </a:rPr>
              <a:t>Neutral: </a:t>
            </a:r>
          </a:p>
          <a:p>
            <a:r>
              <a:rPr lang="en-US" b="1" dirty="0" smtClean="0"/>
              <a:t>Intraspecific effects = Interspecific Effects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1"/>
          <a:stretch/>
        </p:blipFill>
        <p:spPr>
          <a:xfrm>
            <a:off x="4724399" y="1692441"/>
            <a:ext cx="405938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5" y="3657600"/>
            <a:ext cx="3216555" cy="265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71522" y="304800"/>
            <a:ext cx="144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Lotka-Volerra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03913" y="991848"/>
            <a:ext cx="270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Consumer-Resource/Niche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008" y="3128410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Modern Coexistence Theory (MCT)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5410200" cy="50898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0" y="510309"/>
            <a:ext cx="502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So, how do many species coexist on few resources?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6482363"/>
            <a:ext cx="264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Burson</a:t>
            </a:r>
            <a:r>
              <a:rPr lang="en-US" dirty="0" smtClean="0"/>
              <a:t> et al. 2018 Ecology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4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33800" y="2743200"/>
            <a:ext cx="2090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Questions?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4604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3124200"/>
            <a:ext cx="2880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Break: 15 </a:t>
            </a:r>
            <a:r>
              <a:rPr lang="en-US" sz="2800" b="1" dirty="0" smtClean="0"/>
              <a:t>minutes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0206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533400"/>
            <a:ext cx="543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Lecture </a:t>
            </a:r>
            <a:r>
              <a:rPr lang="en-US" b="1" dirty="0" smtClean="0"/>
              <a:t>8—Coexistence in Time, Space, Food webs, etc.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2971800"/>
            <a:ext cx="4688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Coexistence: </a:t>
            </a:r>
          </a:p>
          <a:p>
            <a:r>
              <a:rPr lang="en-US" b="1" dirty="0" smtClean="0"/>
              <a:t>Intraspecific effects &gt; Interspecific Effects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FF0000"/>
                </a:solidFill>
              </a:rPr>
              <a:t>Priority effects: </a:t>
            </a:r>
          </a:p>
          <a:p>
            <a:r>
              <a:rPr lang="en-US" b="1" dirty="0" smtClean="0"/>
              <a:t>Intraspecific effects &lt; Interspecific Effects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0070C0"/>
                </a:solidFill>
              </a:rPr>
              <a:t>Neutral: </a:t>
            </a:r>
          </a:p>
          <a:p>
            <a:r>
              <a:rPr lang="en-US" b="1" dirty="0" smtClean="0"/>
              <a:t>Intraspecific effects = Interspecific Effects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209800"/>
            <a:ext cx="117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Trade-Offs</a:t>
            </a:r>
            <a:endParaRPr lang="en-US" b="1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2209800" y="2394466"/>
            <a:ext cx="2057400" cy="7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124200"/>
            <a:ext cx="3263263" cy="3113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286250" cy="2619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2600" y="457200"/>
            <a:ext cx="314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Fundamental vs. Realized Niche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28600"/>
            <a:ext cx="4107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Other factors that influence coexistence: </a:t>
            </a:r>
            <a:endParaRPr lang="en-US" b="1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08600" y="951368"/>
            <a:ext cx="29359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Simple view:</a:t>
            </a:r>
          </a:p>
          <a:p>
            <a:r>
              <a:rPr lang="en-US" sz="2000" b="1" dirty="0" smtClean="0"/>
              <a:t>-1 resource=1 species</a:t>
            </a:r>
          </a:p>
          <a:p>
            <a:r>
              <a:rPr lang="en-US" sz="2000" b="1" dirty="0" smtClean="0"/>
              <a:t>-2 resources=2 species</a:t>
            </a:r>
          </a:p>
          <a:p>
            <a:r>
              <a:rPr lang="en-US" sz="2000" b="1" dirty="0" smtClean="0"/>
              <a:t>-N resources=N species</a:t>
            </a:r>
          </a:p>
          <a:p>
            <a:endParaRPr lang="en-US" sz="2000" b="1" dirty="0"/>
          </a:p>
          <a:p>
            <a:r>
              <a:rPr lang="en-US" sz="2000" b="1" dirty="0" smtClean="0"/>
              <a:t>But often:</a:t>
            </a:r>
          </a:p>
          <a:p>
            <a:r>
              <a:rPr lang="en-US" sz="2000" b="1" dirty="0" smtClean="0"/>
              <a:t>-N Resources &lt;&lt; N species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533400" y="256472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Interactions between them</a:t>
            </a:r>
          </a:p>
          <a:p>
            <a:r>
              <a:rPr lang="en-US" dirty="0"/>
              <a:t>Frequency Dependence, colonization competition  </a:t>
            </a:r>
          </a:p>
          <a:p>
            <a:endParaRPr lang="en-US" dirty="0"/>
          </a:p>
          <a:p>
            <a:r>
              <a:rPr lang="en-US" dirty="0"/>
              <a:t>Space, time and predation</a:t>
            </a:r>
          </a:p>
          <a:p>
            <a:r>
              <a:rPr lang="en-US" dirty="0"/>
              <a:t>	--Janzen-Connell effects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5000" y="444055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Other limiting factors: </a:t>
            </a:r>
          </a:p>
          <a:p>
            <a:endParaRPr lang="en-US" dirty="0"/>
          </a:p>
          <a:p>
            <a:r>
              <a:rPr lang="en-US" b="1" dirty="0"/>
              <a:t>Disturbance/Stress</a:t>
            </a:r>
          </a:p>
          <a:p>
            <a:endParaRPr lang="en-US" dirty="0"/>
          </a:p>
          <a:p>
            <a:r>
              <a:rPr lang="en-US" b="1" dirty="0"/>
              <a:t>Apparent Competition via Shared Predators</a:t>
            </a:r>
          </a:p>
          <a:p>
            <a:endParaRPr lang="en-US" dirty="0"/>
          </a:p>
          <a:p>
            <a:r>
              <a:rPr lang="en-US" b="1" dirty="0"/>
              <a:t>Keystone Predation 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5000" y="59742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Time</a:t>
            </a:r>
            <a:r>
              <a:rPr lang="en-US" dirty="0"/>
              <a:t>—Intrinsic and extrinsic </a:t>
            </a:r>
          </a:p>
          <a:p>
            <a:endParaRPr lang="en-US" dirty="0"/>
          </a:p>
          <a:p>
            <a:r>
              <a:rPr lang="en-US" b="1" dirty="0"/>
              <a:t>Space</a:t>
            </a:r>
            <a:r>
              <a:rPr lang="en-US" dirty="0"/>
              <a:t>—Heterogeneity, dispersal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4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5317" y="193666"/>
            <a:ext cx="6194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Adding temporal variation to allow coexistence</a:t>
            </a:r>
            <a:endParaRPr lang="en-US" sz="2400" b="1" dirty="0"/>
          </a:p>
        </p:txBody>
      </p:sp>
      <p:sp>
        <p:nvSpPr>
          <p:cNvPr id="4" name="Hutchinson GE (1961) The paradox of the plankton. American Naturalist 95:137-147"/>
          <p:cNvSpPr txBox="1"/>
          <p:nvPr/>
        </p:nvSpPr>
        <p:spPr>
          <a:xfrm>
            <a:off x="502040" y="1703458"/>
            <a:ext cx="8456414" cy="37991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spcBef>
                <a:spcPts val="281"/>
              </a:spcBef>
              <a:tabLst>
                <a:tab pos="250022" algn="l"/>
                <a:tab pos="500045" algn="l"/>
                <a:tab pos="750067" algn="l"/>
                <a:tab pos="1000089" algn="l"/>
                <a:tab pos="1250112" algn="l"/>
                <a:tab pos="1500134" algn="l"/>
                <a:tab pos="1750157" algn="l"/>
                <a:tab pos="2000179" algn="l"/>
                <a:tab pos="2250201" algn="l"/>
                <a:tab pos="2500224" algn="l"/>
                <a:tab pos="2750246" algn="l"/>
                <a:tab pos="3000268" algn="l"/>
              </a:tabLst>
              <a:defRPr sz="3600" b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 dirty="0"/>
              <a:t>Hutchinson GE (1961) The paradox of the plankton. American </a:t>
            </a:r>
            <a:r>
              <a:rPr sz="2000" dirty="0" smtClean="0"/>
              <a:t>Naturalist</a:t>
            </a:r>
            <a:endParaRPr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28012" y="6417922"/>
            <a:ext cx="115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Riley 1963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0194" y="5124271"/>
            <a:ext cx="3804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a possibility that these organisms are so nearly equal in their ability to compete that they do not eliminate each other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0140" y="4661617"/>
            <a:ext cx="26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Early ‘Neutral’ Perspective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9549" y="2596754"/>
            <a:ext cx="357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Solution</a:t>
            </a:r>
            <a:r>
              <a:rPr lang="en-US" dirty="0" err="1" smtClean="0">
                <a:sym typeface="Wingdings" panose="05000000000000000000" pitchFamily="2" charset="2"/>
              </a:rPr>
              <a:t>Seasonality</a:t>
            </a:r>
            <a:r>
              <a:rPr lang="en-US" dirty="0" smtClean="0">
                <a:sym typeface="Wingdings" panose="05000000000000000000" pitchFamily="2" charset="2"/>
              </a:rPr>
              <a:t>/Movement in water </a:t>
            </a:r>
            <a:r>
              <a:rPr lang="en-US" dirty="0" err="1" smtClean="0">
                <a:sym typeface="Wingdings" panose="05000000000000000000" pitchFamily="2" charset="2"/>
              </a:rPr>
              <a:t>colume</a:t>
            </a:r>
            <a:r>
              <a:rPr lang="en-US" dirty="0" smtClean="0">
                <a:sym typeface="Wingdings" panose="05000000000000000000" pitchFamily="2" charset="2"/>
              </a:rPr>
              <a:t> keeps things from Outcompeting each other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90800"/>
            <a:ext cx="3189979" cy="34133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04215" y="838017"/>
            <a:ext cx="6495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Problem</a:t>
            </a:r>
            <a:r>
              <a:rPr lang="en-US" sz="2000" dirty="0" err="1" smtClean="0">
                <a:sym typeface="Wingdings" panose="05000000000000000000" pitchFamily="2" charset="2"/>
              </a:rPr>
              <a:t>too</a:t>
            </a:r>
            <a:r>
              <a:rPr lang="en-US" sz="2000" dirty="0" smtClean="0">
                <a:sym typeface="Wingdings" panose="05000000000000000000" pitchFamily="2" charset="2"/>
              </a:rPr>
              <a:t> many phytoplankton for Number of resources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23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1219200"/>
            <a:ext cx="61722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4200" y="63246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Chesson</a:t>
            </a:r>
            <a:r>
              <a:rPr lang="en-US" dirty="0" smtClean="0"/>
              <a:t> and Huntly 1997, American Naturalist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33400"/>
            <a:ext cx="61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Seasonality and Fluctuations not enough:  Need Trade-Offs!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9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03887"/>
            <a:ext cx="5181600" cy="388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5557328" y="-1565554"/>
            <a:ext cx="70171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Connell (1978): Intermediate Disturbance Hypothesis</a:t>
            </a:r>
            <a:endParaRPr lang="en-US" dirty="0"/>
          </a:p>
        </p:txBody>
      </p:sp>
      <p:pic>
        <p:nvPicPr>
          <p:cNvPr id="25602" name="Picture 2" descr="File:Treefall gap.jp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09800"/>
            <a:ext cx="3200400" cy="42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5400" y="6858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Connell 1978; Intermediate Disturbance Hypothesis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6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600" y="4626841"/>
            <a:ext cx="3551382" cy="22196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7524750" cy="300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638800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Sousa 1979 Ecology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79563" y="329684"/>
            <a:ext cx="451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Tests of Intermediate Disturbance Hypothesis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594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90600"/>
            <a:ext cx="3686175" cy="4000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991100"/>
            <a:ext cx="4495800" cy="1376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5400" y="228600"/>
            <a:ext cx="433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Disturbance not enough:  Need Trade-Offs!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88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6726" y="155138"/>
            <a:ext cx="382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‘Storage’ Effect: Trade-offs in time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" y="762000"/>
            <a:ext cx="3804108" cy="283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24600" y="6324600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Chesson</a:t>
            </a:r>
            <a:r>
              <a:rPr lang="en-US" dirty="0" smtClean="0"/>
              <a:t> 2000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53" y="771525"/>
            <a:ext cx="3759199" cy="2819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6153" y="3138785"/>
            <a:ext cx="3861506" cy="92333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‘Store’ as Long-lived Seeds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Trade-offs in growth vs. seed longevity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408" y="3600450"/>
            <a:ext cx="2794636" cy="2800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351" y="5770602"/>
            <a:ext cx="3975704" cy="92333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‘Store’ as Long-lived adults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smtClean="0"/>
              <a:t>Trade-offs in reproduction vs. longevity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760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0" y="228600"/>
            <a:ext cx="447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Intrinsic Temporal Variation and Coexistence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2057400"/>
            <a:ext cx="8096250" cy="2547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5791200"/>
            <a:ext cx="3518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e.g., Armstrong and </a:t>
            </a:r>
            <a:r>
              <a:rPr lang="en-US" dirty="0" err="1" smtClean="0"/>
              <a:t>McGehee</a:t>
            </a:r>
            <a:r>
              <a:rPr lang="en-US" dirty="0" smtClean="0"/>
              <a:t> 1976</a:t>
            </a:r>
          </a:p>
          <a:p>
            <a:r>
              <a:rPr lang="en-US" dirty="0" smtClean="0"/>
              <a:t>Theoretical Population Biology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1219200"/>
            <a:ext cx="404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Predator-Prey Oscillations and Trade-Offs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7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62000"/>
            <a:ext cx="5943600" cy="49436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228600"/>
            <a:ext cx="557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Many Species on Few Resources (Oscillations and Chaos)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6324600"/>
            <a:ext cx="357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Huisman</a:t>
            </a:r>
            <a:r>
              <a:rPr lang="en-US" dirty="0" smtClean="0"/>
              <a:t> and </a:t>
            </a:r>
            <a:r>
              <a:rPr lang="en-US" dirty="0" err="1" smtClean="0"/>
              <a:t>Weissing</a:t>
            </a:r>
            <a:r>
              <a:rPr lang="en-US" dirty="0" smtClean="0"/>
              <a:t> 1999 Nature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6248400"/>
            <a:ext cx="25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Still Requires Trade-Offs!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1587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8349" y="304800"/>
            <a:ext cx="584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Adding Space: </a:t>
            </a:r>
          </a:p>
          <a:p>
            <a:pPr algn="ctr"/>
            <a:r>
              <a:rPr lang="en-US" b="1" dirty="0" smtClean="0"/>
              <a:t>Spatial processes influence Coexistence </a:t>
            </a:r>
            <a:r>
              <a:rPr lang="en-US" b="1" dirty="0" smtClean="0">
                <a:sym typeface="Wingdings" panose="05000000000000000000" pitchFamily="2" charset="2"/>
              </a:rPr>
              <a:t> </a:t>
            </a:r>
            <a:r>
              <a:rPr lang="en-US" b="1" dirty="0" err="1" smtClean="0">
                <a:sym typeface="Wingdings" panose="05000000000000000000" pitchFamily="2" charset="2"/>
              </a:rPr>
              <a:t>metacommunity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369041"/>
            <a:ext cx="6160331" cy="46273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8400" y="6229630"/>
            <a:ext cx="405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Habitat heterogeneity </a:t>
            </a:r>
            <a:r>
              <a:rPr lang="en-US" b="1" dirty="0" smtClean="0">
                <a:sym typeface="Wingdings" panose="05000000000000000000" pitchFamily="2" charset="2"/>
              </a:rPr>
              <a:t> Species Sorting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23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533400"/>
            <a:ext cx="489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Niche </a:t>
            </a:r>
            <a:r>
              <a:rPr lang="en-US" dirty="0" smtClean="0"/>
              <a:t>modelling </a:t>
            </a:r>
            <a:r>
              <a:rPr lang="en-US" dirty="0" smtClean="0">
                <a:sym typeface="Wingdings" panose="05000000000000000000" pitchFamily="2" charset="2"/>
              </a:rPr>
              <a:t> Species </a:t>
            </a:r>
            <a:r>
              <a:rPr lang="en-US" dirty="0" smtClean="0">
                <a:sym typeface="Wingdings" panose="05000000000000000000" pitchFamily="2" charset="2"/>
              </a:rPr>
              <a:t>Distribution Modelling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858125" cy="5167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04800"/>
            <a:ext cx="228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Statistical Associations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6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8200"/>
            <a:ext cx="5855217" cy="4691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6324600"/>
            <a:ext cx="239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Tilman</a:t>
            </a:r>
            <a:r>
              <a:rPr lang="en-US" dirty="0" smtClean="0"/>
              <a:t> and </a:t>
            </a:r>
            <a:r>
              <a:rPr lang="en-US" dirty="0" err="1" smtClean="0"/>
              <a:t>Pacala</a:t>
            </a:r>
            <a:r>
              <a:rPr lang="en-US" dirty="0" smtClean="0"/>
              <a:t> 1993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14600" y="1524000"/>
            <a:ext cx="2895600" cy="281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2753600">
            <a:off x="3080607" y="2855217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Resource Supply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223538"/>
            <a:ext cx="544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Many Species, 2 resources (with spatial heterogeneity)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70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00"/>
          <a:stretch/>
        </p:blipFill>
        <p:spPr>
          <a:xfrm>
            <a:off x="1524000" y="723026"/>
            <a:ext cx="4343400" cy="61153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52400"/>
            <a:ext cx="7364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 classic coexistence stories had a spatial component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535" y="990600"/>
            <a:ext cx="2133600" cy="2667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66035" y="387628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Gause</a:t>
            </a:r>
            <a:r>
              <a:rPr lang="en-US" dirty="0" smtClean="0"/>
              <a:t> 1934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3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0"/>
          <a:stretch/>
        </p:blipFill>
        <p:spPr>
          <a:xfrm>
            <a:off x="2362200" y="533400"/>
            <a:ext cx="4800600" cy="6115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52400"/>
            <a:ext cx="7364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 classic coexistence stories had a spatial component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87651" y="418108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Gause</a:t>
            </a:r>
            <a:r>
              <a:rPr lang="en-US" dirty="0" smtClean="0"/>
              <a:t> 1934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5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913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Space and Time: Competition-Colonization Trade-Off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771" y="3352800"/>
            <a:ext cx="3962400" cy="3220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914400"/>
            <a:ext cx="4724971" cy="31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913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Space and Time: Competition-Colonization Trade-Off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447800"/>
            <a:ext cx="781929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4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0" y="874932"/>
            <a:ext cx="6982536" cy="52496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2127" y="6324600"/>
            <a:ext cx="450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Hart et al. 2017, Nature Ecology and Evolution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228600"/>
            <a:ext cx="3921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Intrinsic Spatial-Temporal Coexistence: </a:t>
            </a:r>
          </a:p>
          <a:p>
            <a:r>
              <a:rPr lang="en-US" b="1" dirty="0" smtClean="0"/>
              <a:t>Dispersal and Frequency Dependence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624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000" y="228600"/>
            <a:ext cx="230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Janzen-Connell Effects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99241" y="838200"/>
            <a:ext cx="708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Frequency-Dependence Mediated by Enemies: Space, Time and Enemies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990600" y="5638800"/>
            <a:ext cx="75058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Janzen “Herbivores and the Number of Tree Species in Tropical Forests." Am. Nat. 104.940 (1970) </a:t>
            </a:r>
          </a:p>
          <a:p>
            <a:endParaRPr lang="en-US" sz="1400" dirty="0" smtClean="0"/>
          </a:p>
          <a:p>
            <a:r>
              <a:rPr lang="en-US" sz="1400" dirty="0" smtClean="0"/>
              <a:t>Connell</a:t>
            </a:r>
            <a:r>
              <a:rPr lang="en-US" sz="1400" dirty="0"/>
              <a:t>, J.H. "On the role of natural enemies in preventing competitive exclusion in some marine animals and in rain forest trees." In: </a:t>
            </a:r>
            <a:r>
              <a:rPr lang="en-US" sz="1400" dirty="0" err="1"/>
              <a:t>Dyn</a:t>
            </a:r>
            <a:r>
              <a:rPr lang="en-US" sz="1400" dirty="0"/>
              <a:t>. of Pop. </a:t>
            </a:r>
            <a:r>
              <a:rPr lang="en-US" sz="1400" dirty="0" err="1"/>
              <a:t>Wageningen:Pudoc</a:t>
            </a:r>
            <a:r>
              <a:rPr lang="en-US" sz="1400" dirty="0"/>
              <a:t>, </a:t>
            </a:r>
            <a:r>
              <a:rPr lang="en-US" sz="1400" dirty="0" smtClean="0"/>
              <a:t>1971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0" y="2800922"/>
            <a:ext cx="4816167" cy="2597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2604" b="63962"/>
          <a:stretch/>
        </p:blipFill>
        <p:spPr>
          <a:xfrm>
            <a:off x="0" y="1574800"/>
            <a:ext cx="416023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928688"/>
            <a:ext cx="4707571" cy="5014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5943600"/>
            <a:ext cx="289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Comita et al. 2014, J. Ecology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8900" y="190024"/>
            <a:ext cx="430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Janzen-Connell Mechanism is Frequent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2057400"/>
            <a:ext cx="281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?? Does it lead to diversity?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43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4641118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9000"/>
            <a:ext cx="3710689" cy="3001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1752600"/>
            <a:ext cx="2822424" cy="464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9800" y="152400"/>
            <a:ext cx="4234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Other limiting factors: Enemies, Stress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1878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droppedImage.png" descr="droppedIm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685800"/>
            <a:ext cx="2819400" cy="5688104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3" name="droppedImage.png" descr="droppedImage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2362200" cy="29718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4" name="droppedImage.png" descr="dropped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4876800"/>
            <a:ext cx="1098407" cy="1843088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362200" y="457200"/>
            <a:ext cx="291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Adding other limiting factors</a:t>
            </a:r>
            <a:endParaRPr lang="en-US" b="1" dirty="0"/>
          </a:p>
        </p:txBody>
      </p:sp>
      <p:sp>
        <p:nvSpPr>
          <p:cNvPr id="6" name="Requirement &amp; Impact…"/>
          <p:cNvSpPr txBox="1">
            <a:spLocks noGrp="1"/>
          </p:cNvSpPr>
          <p:nvPr>
            <p:ph type="body" sz="quarter" idx="1"/>
          </p:nvPr>
        </p:nvSpPr>
        <p:spPr>
          <a:xfrm>
            <a:off x="2362200" y="2438400"/>
            <a:ext cx="3962400" cy="1884164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457200" lvl="1" indent="0">
              <a:spcBef>
                <a:spcPts val="281"/>
              </a:spcBef>
              <a:buClr>
                <a:srgbClr val="69CF2B"/>
              </a:buClr>
              <a:buNone/>
              <a:defRPr sz="2400">
                <a:solidFill>
                  <a:srgbClr val="000000"/>
                </a:solidFill>
              </a:defRPr>
            </a:pPr>
            <a:r>
              <a:rPr dirty="0" smtClean="0"/>
              <a:t>Modules</a:t>
            </a:r>
            <a:r>
              <a:rPr dirty="0"/>
              <a:t>:</a:t>
            </a:r>
          </a:p>
          <a:p>
            <a:pPr lvl="2">
              <a:spcBef>
                <a:spcPts val="281"/>
              </a:spcBef>
              <a:buClr>
                <a:srgbClr val="69CF2B"/>
              </a:buClr>
              <a:defRPr sz="2400">
                <a:solidFill>
                  <a:srgbClr val="000000"/>
                </a:solidFill>
              </a:defRPr>
            </a:pPr>
            <a:r>
              <a:rPr lang="en-US" dirty="0" smtClean="0"/>
              <a:t>Resources</a:t>
            </a:r>
          </a:p>
          <a:p>
            <a:pPr lvl="2">
              <a:spcBef>
                <a:spcPts val="281"/>
              </a:spcBef>
              <a:buClr>
                <a:srgbClr val="69CF2B"/>
              </a:buClr>
              <a:defRPr sz="2400">
                <a:solidFill>
                  <a:srgbClr val="000000"/>
                </a:solidFill>
              </a:defRPr>
            </a:pPr>
            <a:r>
              <a:rPr lang="en-US" dirty="0" smtClean="0"/>
              <a:t>P</a:t>
            </a:r>
            <a:r>
              <a:rPr dirty="0" smtClean="0"/>
              <a:t>redators</a:t>
            </a:r>
            <a:endParaRPr dirty="0"/>
          </a:p>
          <a:p>
            <a:pPr lvl="2">
              <a:spcBef>
                <a:spcPts val="281"/>
              </a:spcBef>
              <a:buClr>
                <a:srgbClr val="69CF2B"/>
              </a:buClr>
              <a:defRPr sz="2400">
                <a:solidFill>
                  <a:srgbClr val="000000"/>
                </a:solidFill>
              </a:defRPr>
            </a:pPr>
            <a:r>
              <a:rPr lang="en-US" dirty="0" smtClean="0"/>
              <a:t>S</a:t>
            </a:r>
            <a:r>
              <a:rPr dirty="0" smtClean="0"/>
              <a:t>tress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0243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952" y="3581400"/>
            <a:ext cx="2187387" cy="3276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88293"/>
            <a:ext cx="5810096" cy="4846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838200"/>
            <a:ext cx="413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Joint Species Distribution Models (</a:t>
            </a:r>
            <a:r>
              <a:rPr lang="en-US" b="1" dirty="0" err="1" smtClean="0"/>
              <a:t>jSDMs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04800"/>
            <a:ext cx="228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Statistical Associations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1185517" y="930275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3" name="Line 26"/>
          <p:cNvSpPr>
            <a:spLocks noChangeShapeType="1"/>
          </p:cNvSpPr>
          <p:nvPr/>
        </p:nvSpPr>
        <p:spPr bwMode="auto">
          <a:xfrm flipH="1">
            <a:off x="1623667" y="1350962"/>
            <a:ext cx="1876" cy="1393825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1507779" y="3063875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B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 rot="-5400000">
            <a:off x="48145" y="1900237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</a:t>
            </a:r>
          </a:p>
        </p:txBody>
      </p:sp>
      <p:sp>
        <p:nvSpPr>
          <p:cNvPr id="6" name="Line 26"/>
          <p:cNvSpPr>
            <a:spLocks noChangeShapeType="1"/>
          </p:cNvSpPr>
          <p:nvPr/>
        </p:nvSpPr>
        <p:spPr bwMode="auto">
          <a:xfrm flipH="1">
            <a:off x="1625543" y="2744787"/>
            <a:ext cx="1725324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flipH="1">
            <a:off x="1369667" y="1098331"/>
            <a:ext cx="1876" cy="139382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Line 26"/>
          <p:cNvSpPr>
            <a:spLocks noChangeShapeType="1"/>
          </p:cNvSpPr>
          <p:nvPr/>
        </p:nvSpPr>
        <p:spPr bwMode="auto">
          <a:xfrm flipH="1">
            <a:off x="1371543" y="2492156"/>
            <a:ext cx="1725324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 rot="18972426">
            <a:off x="1518031" y="1466091"/>
            <a:ext cx="1753697" cy="646113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707" y="579792"/>
            <a:ext cx="229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Resource Competition</a:t>
            </a:r>
            <a:endParaRPr lang="en-US" b="1" dirty="0"/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5136812" y="908832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13" name="Line 26"/>
          <p:cNvSpPr>
            <a:spLocks noChangeShapeType="1"/>
          </p:cNvSpPr>
          <p:nvPr/>
        </p:nvSpPr>
        <p:spPr bwMode="auto">
          <a:xfrm>
            <a:off x="5174092" y="927682"/>
            <a:ext cx="1780904" cy="211475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5459074" y="3042432"/>
            <a:ext cx="1495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Predator 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B</a:t>
            </a:r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 rot="-5400000">
            <a:off x="4178970" y="1877177"/>
            <a:ext cx="14864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Predator 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A</a:t>
            </a: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 flipH="1" flipV="1">
            <a:off x="5109002" y="1334015"/>
            <a:ext cx="2269358" cy="170841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>
          <a:xfrm rot="19373332">
            <a:off x="5066289" y="2255881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9002" y="558349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Apparent Competition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732762" y="648866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Chase and </a:t>
            </a:r>
            <a:r>
              <a:rPr lang="en-US" dirty="0" err="1" smtClean="0"/>
              <a:t>Leibold</a:t>
            </a:r>
            <a:r>
              <a:rPr lang="en-US" dirty="0" smtClean="0"/>
              <a:t> 2003</a:t>
            </a:r>
            <a:endParaRPr lang="en-US" dirty="0"/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1216095" y="3966627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H="1">
            <a:off x="1407158" y="4355070"/>
            <a:ext cx="2016108" cy="172720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Text Box 36"/>
          <p:cNvSpPr txBox="1">
            <a:spLocks noChangeArrowheads="1"/>
          </p:cNvSpPr>
          <p:nvPr/>
        </p:nvSpPr>
        <p:spPr bwMode="auto">
          <a:xfrm>
            <a:off x="1538357" y="6100227"/>
            <a:ext cx="1354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Resource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5" name="Text Box 37"/>
          <p:cNvSpPr txBox="1">
            <a:spLocks noChangeArrowheads="1"/>
          </p:cNvSpPr>
          <p:nvPr/>
        </p:nvSpPr>
        <p:spPr bwMode="auto">
          <a:xfrm rot="-5400000">
            <a:off x="334134" y="4934972"/>
            <a:ext cx="12394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Predator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V="1">
            <a:off x="1873393" y="3985475"/>
            <a:ext cx="1019821" cy="209679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>
          <a:xfrm rot="1910712">
            <a:off x="2199001" y="5357458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8285" y="3616144"/>
            <a:ext cx="204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Keystone Predation</a:t>
            </a:r>
            <a:endParaRPr lang="en-US" b="1" dirty="0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055642" y="3989964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H="1">
            <a:off x="5246705" y="4378407"/>
            <a:ext cx="2016108" cy="172720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>
            <a:off x="5377904" y="6123564"/>
            <a:ext cx="1354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Resource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 rot="-5400000">
            <a:off x="3380192" y="4828654"/>
            <a:ext cx="25898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Disturbance/ </a:t>
            </a:r>
            <a:r>
              <a:rPr lang="en-US" sz="2000" b="1" dirty="0" smtClean="0">
                <a:latin typeface="Arial" pitchFamily="34" charset="0"/>
                <a:ea typeface="MS PGothic" pitchFamily="34" charset="-128"/>
              </a:rPr>
              <a:t>Stress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33" name="Line 26"/>
          <p:cNvSpPr>
            <a:spLocks noChangeShapeType="1"/>
          </p:cNvSpPr>
          <p:nvPr/>
        </p:nvSpPr>
        <p:spPr bwMode="auto">
          <a:xfrm flipV="1">
            <a:off x="5712940" y="4008812"/>
            <a:ext cx="1019821" cy="209679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19312" y="5252678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Coexist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27832" y="3639481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Disturbance/variation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21257" y="118127"/>
            <a:ext cx="728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Fundamental Principle of Coexistence: Linked trade-offs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0895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7" grpId="0" animBg="1"/>
      <p:bldP spid="19" grpId="0" animBg="1"/>
      <p:bldP spid="20" grpId="0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1800" y="1447800"/>
            <a:ext cx="2017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Questions??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4419600"/>
            <a:ext cx="2628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10 minute break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3498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6212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about facilitation? 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" y="990600"/>
            <a:ext cx="4033837" cy="3023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16002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about Mutualism? 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01859"/>
            <a:ext cx="318516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98884"/>
            <a:ext cx="3400425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228" y="4412839"/>
            <a:ext cx="2689103" cy="17479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76600" y="76878"/>
            <a:ext cx="325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Breakout Groups and Discussion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799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371600" y="1166091"/>
            <a:ext cx="0" cy="19050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1371600" y="3071091"/>
            <a:ext cx="19812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95600" y="35052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9814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28800" y="381000"/>
            <a:ext cx="197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graphical model?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53000" y="3689866"/>
            <a:ext cx="242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 a different approach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4815606"/>
            <a:ext cx="57249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Potential guiding questions for Discussion: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do we need to consider?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is it </a:t>
            </a:r>
            <a:r>
              <a:rPr lang="en-US" dirty="0" smtClean="0"/>
              <a:t>similar to competition or predator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does it differ from competition or predation?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does it change our understanding of communities?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33400"/>
            <a:ext cx="2687203" cy="2400058"/>
          </a:xfrm>
          <a:prstGeom prst="rect">
            <a:avLst/>
          </a:prstGeom>
          <a:ln w="31750"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796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744537" y="283029"/>
            <a:ext cx="72026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Ecological Niches as the Basis for Coexistence/Diversity</a:t>
            </a:r>
          </a:p>
        </p:txBody>
      </p:sp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>
            <a:fillRect/>
          </a:stretch>
        </p:blipFill>
        <p:spPr bwMode="auto">
          <a:xfrm>
            <a:off x="798884" y="4114800"/>
            <a:ext cx="1791916" cy="170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30" name="Picture 10" descr="MacArthursWarblersOneMegaby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032" y="914400"/>
            <a:ext cx="200480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8400" y="1752600"/>
            <a:ext cx="4082391" cy="3854866"/>
            <a:chOff x="1411732" y="702724"/>
            <a:chExt cx="4879132" cy="6244242"/>
          </a:xfrm>
        </p:grpSpPr>
        <p:grpSp>
          <p:nvGrpSpPr>
            <p:cNvPr id="3" name="Group 2"/>
            <p:cNvGrpSpPr/>
            <p:nvPr/>
          </p:nvGrpSpPr>
          <p:grpSpPr>
            <a:xfrm>
              <a:off x="1411732" y="702724"/>
              <a:ext cx="4879132" cy="5824432"/>
              <a:chOff x="1876065" y="1059222"/>
              <a:chExt cx="4184780" cy="5659452"/>
            </a:xfrm>
          </p:grpSpPr>
          <p:pic>
            <p:nvPicPr>
              <p:cNvPr id="1638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6065" y="1059222"/>
                <a:ext cx="4184780" cy="532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3537858" y="6349342"/>
                <a:ext cx="2385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Foliage Height Diversity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1361260" y="3527208"/>
                <a:ext cx="1480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Bird Diversity 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989280" y="6348710"/>
              <a:ext cx="220784" cy="598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42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4929" y="71735"/>
            <a:ext cx="634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Niches </a:t>
            </a:r>
            <a:r>
              <a:rPr lang="en-US" sz="2400" b="1" dirty="0" smtClean="0"/>
              <a:t>at </a:t>
            </a:r>
            <a:r>
              <a:rPr lang="en-US" sz="2400" b="1" dirty="0"/>
              <a:t>the forefront of biodiversity studies…..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70554" y="3251296"/>
            <a:ext cx="2445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Harpole </a:t>
            </a:r>
            <a:r>
              <a:rPr lang="en-US" sz="1600" dirty="0" smtClean="0"/>
              <a:t>et al. 2016, Nature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890515" y="6292334"/>
            <a:ext cx="1700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Passey</a:t>
            </a:r>
            <a:r>
              <a:rPr lang="en-US" sz="1600" dirty="0"/>
              <a:t> 2008 PNAS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23669" y="3655675"/>
            <a:ext cx="2967614" cy="288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1341" y="6325514"/>
            <a:ext cx="232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Allouche</a:t>
            </a:r>
            <a:r>
              <a:rPr lang="en-US" sz="1600" dirty="0"/>
              <a:t> et al. 2012 PNAS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519" y="892040"/>
            <a:ext cx="2008070" cy="220408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01592" y="3096126"/>
            <a:ext cx="2684031" cy="2705058"/>
            <a:chOff x="601592" y="3096126"/>
            <a:chExt cx="2684031" cy="2705058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1592" y="3096126"/>
              <a:ext cx="2684031" cy="2705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04610" y="5404143"/>
              <a:ext cx="1910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Resource Diversity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52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Entangled Bank…"/>
          <p:cNvSpPr txBox="1">
            <a:spLocks noGrp="1"/>
          </p:cNvSpPr>
          <p:nvPr>
            <p:ph type="body" sz="half" idx="1"/>
          </p:nvPr>
        </p:nvSpPr>
        <p:spPr>
          <a:xfrm>
            <a:off x="282432" y="1756974"/>
            <a:ext cx="8709168" cy="500955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223234" indent="0">
              <a:buSzPct val="171000"/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Entangled Bank</a:t>
            </a:r>
          </a:p>
          <a:p>
            <a:pPr marL="223234" indent="0">
              <a:buSzPct val="171000"/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“</a:t>
            </a:r>
            <a:r>
              <a:rPr sz="2531" dirty="0"/>
              <a:t>As the species of the same genus usually </a:t>
            </a:r>
            <a:r>
              <a:rPr sz="2531" dirty="0" smtClean="0"/>
              <a:t>have</a:t>
            </a:r>
            <a:r>
              <a:rPr lang="en-US" sz="2531" dirty="0" smtClean="0"/>
              <a:t>…</a:t>
            </a:r>
            <a:r>
              <a:rPr sz="2531" dirty="0" smtClean="0"/>
              <a:t>much </a:t>
            </a:r>
            <a:r>
              <a:rPr sz="2531" dirty="0"/>
              <a:t>similarity in habits and </a:t>
            </a:r>
            <a:r>
              <a:rPr sz="2531" dirty="0" smtClean="0"/>
              <a:t>constitution</a:t>
            </a:r>
            <a:r>
              <a:rPr lang="en-US" sz="2531" dirty="0" smtClean="0"/>
              <a:t>…</a:t>
            </a:r>
            <a:r>
              <a:rPr sz="2531" dirty="0" smtClean="0"/>
              <a:t>the </a:t>
            </a:r>
            <a:r>
              <a:rPr sz="2531" dirty="0"/>
              <a:t>struggle will generally be more severe between them, if they come into competition with each other, than between the species of distinct genera.”</a:t>
            </a:r>
          </a:p>
        </p:txBody>
      </p:sp>
      <p:pic>
        <p:nvPicPr>
          <p:cNvPr id="327" name="droppedImage.png" descr="droppedImag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5105399"/>
            <a:ext cx="1752600" cy="144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52400"/>
            <a:ext cx="1320125" cy="17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093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</Words>
  <Application>Microsoft Office PowerPoint</Application>
  <PresentationFormat>On-screen Show (4:3)</PresentationFormat>
  <Paragraphs>354</Paragraphs>
  <Slides>63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MS PGothic</vt:lpstr>
      <vt:lpstr>Arial</vt:lpstr>
      <vt:lpstr>Calibri</vt:lpstr>
      <vt:lpstr>Futura</vt:lpstr>
      <vt:lpstr>Futura Bold</vt:lpstr>
      <vt:lpstr>Gill Sans</vt:lpstr>
      <vt:lpstr>Palatino</vt:lpstr>
      <vt:lpstr>Times New Roman</vt:lpstr>
      <vt:lpstr>Wingdings</vt:lpstr>
      <vt:lpstr>Office Theme</vt:lpstr>
      <vt:lpstr>ClipArt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Chase</dc:creator>
  <cp:lastModifiedBy>Chase, Jonathan</cp:lastModifiedBy>
  <cp:revision>305</cp:revision>
  <dcterms:created xsi:type="dcterms:W3CDTF">2013-03-09T10:30:20Z</dcterms:created>
  <dcterms:modified xsi:type="dcterms:W3CDTF">2022-12-15T04:47:40Z</dcterms:modified>
</cp:coreProperties>
</file>